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notesSlides/notesSlide17.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8.xml" ContentType="application/vnd.openxmlformats-officedocument.presentationml.notes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7.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6.xml" ContentType="application/vnd.openxmlformats-officedocument.presentationml.notes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5.xml" ContentType="application/vnd.openxmlformats-officedocument.presentationml.notesSlide+xml"/>
  <Override PartName="/ppt/notesSlides/notesSlide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670" r:id="rId2"/>
  </p:sldMasterIdLst>
  <p:notesMasterIdLst>
    <p:notesMasterId r:id="rId42"/>
  </p:notesMasterIdLst>
  <p:sldIdLst>
    <p:sldId id="501" r:id="rId3"/>
    <p:sldId id="587" r:id="rId4"/>
    <p:sldId id="558" r:id="rId5"/>
    <p:sldId id="598" r:id="rId6"/>
    <p:sldId id="559" r:id="rId7"/>
    <p:sldId id="560" r:id="rId8"/>
    <p:sldId id="597" r:id="rId9"/>
    <p:sldId id="561" r:id="rId10"/>
    <p:sldId id="563" r:id="rId11"/>
    <p:sldId id="595" r:id="rId12"/>
    <p:sldId id="592" r:id="rId13"/>
    <p:sldId id="599" r:id="rId14"/>
    <p:sldId id="564" r:id="rId15"/>
    <p:sldId id="565" r:id="rId16"/>
    <p:sldId id="566" r:id="rId17"/>
    <p:sldId id="594" r:id="rId18"/>
    <p:sldId id="567" r:id="rId19"/>
    <p:sldId id="568" r:id="rId20"/>
    <p:sldId id="355" r:id="rId21"/>
    <p:sldId id="575" r:id="rId22"/>
    <p:sldId id="603" r:id="rId23"/>
    <p:sldId id="604" r:id="rId24"/>
    <p:sldId id="593" r:id="rId25"/>
    <p:sldId id="589" r:id="rId26"/>
    <p:sldId id="596" r:id="rId27"/>
    <p:sldId id="569" r:id="rId28"/>
    <p:sldId id="570" r:id="rId29"/>
    <p:sldId id="571" r:id="rId30"/>
    <p:sldId id="572" r:id="rId31"/>
    <p:sldId id="573" r:id="rId32"/>
    <p:sldId id="574" r:id="rId33"/>
    <p:sldId id="600" r:id="rId34"/>
    <p:sldId id="605" r:id="rId35"/>
    <p:sldId id="588" r:id="rId36"/>
    <p:sldId id="602" r:id="rId37"/>
    <p:sldId id="591" r:id="rId38"/>
    <p:sldId id="601" r:id="rId39"/>
    <p:sldId id="590" r:id="rId40"/>
    <p:sldId id="555" r:id="rId41"/>
  </p:sldIdLst>
  <p:sldSz cx="13439775" cy="7559675"/>
  <p:notesSz cx="7772400" cy="10058400"/>
  <p:defaultTex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3300"/>
    <a:srgbClr val="BFDCB9"/>
    <a:srgbClr val="FBFF61"/>
    <a:srgbClr val="FCF56A"/>
    <a:srgbClr val="D48180"/>
    <a:srgbClr val="E4E4CE"/>
    <a:srgbClr val="89A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4645"/>
  </p:normalViewPr>
  <p:slideViewPr>
    <p:cSldViewPr>
      <p:cViewPr>
        <p:scale>
          <a:sx n="130" d="100"/>
          <a:sy n="130" d="100"/>
        </p:scale>
        <p:origin x="904" y="392"/>
      </p:cViewPr>
      <p:guideLst>
        <p:guide orient="horz" pos="2160"/>
        <p:guide pos="384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4608"/>
    </p:cViewPr>
  </p:sorterViewPr>
  <p:notesViewPr>
    <p:cSldViewPr>
      <p:cViewPr varScale="1">
        <p:scale>
          <a:sx n="88" d="100"/>
          <a:sy n="88" d="100"/>
        </p:scale>
        <p:origin x="-4576"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customXml" Target="../customXml/item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534988" y="763588"/>
            <a:ext cx="67008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fld id="{CEECB734-5BA5-4DC8-AA53-F99A3D77BF9F}" type="slidenum">
              <a:rPr lang="en-US"/>
              <a:pPr/>
              <a:t>‹#›</a:t>
            </a:fld>
            <a:endParaRPr lang="en-US"/>
          </a:p>
        </p:txBody>
      </p:sp>
    </p:spTree>
    <p:extLst>
      <p:ext uri="{BB962C8B-B14F-4D97-AF65-F5344CB8AC3E}">
        <p14:creationId xmlns:p14="http://schemas.microsoft.com/office/powerpoint/2010/main" val="46152434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3871081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12</a:t>
            </a:fld>
            <a:endParaRPr lang="en-US"/>
          </a:p>
        </p:txBody>
      </p:sp>
    </p:spTree>
    <p:extLst>
      <p:ext uri="{BB962C8B-B14F-4D97-AF65-F5344CB8AC3E}">
        <p14:creationId xmlns:p14="http://schemas.microsoft.com/office/powerpoint/2010/main" val="1504233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13</a:t>
            </a:fld>
            <a:endParaRPr lang="en-US"/>
          </a:p>
        </p:txBody>
      </p:sp>
    </p:spTree>
    <p:extLst>
      <p:ext uri="{BB962C8B-B14F-4D97-AF65-F5344CB8AC3E}">
        <p14:creationId xmlns:p14="http://schemas.microsoft.com/office/powerpoint/2010/main" val="88876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EECB734-5BA5-4DC8-AA53-F99A3D77BF9F}" type="slidenum">
              <a:rPr lang="en-US" smtClean="0"/>
              <a:pPr/>
              <a:t>14</a:t>
            </a:fld>
            <a:endParaRPr lang="en-US"/>
          </a:p>
        </p:txBody>
      </p:sp>
    </p:spTree>
    <p:extLst>
      <p:ext uri="{BB962C8B-B14F-4D97-AF65-F5344CB8AC3E}">
        <p14:creationId xmlns:p14="http://schemas.microsoft.com/office/powerpoint/2010/main" val="1340773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15</a:t>
            </a:fld>
            <a:endParaRPr lang="en-US"/>
          </a:p>
        </p:txBody>
      </p:sp>
    </p:spTree>
    <p:extLst>
      <p:ext uri="{BB962C8B-B14F-4D97-AF65-F5344CB8AC3E}">
        <p14:creationId xmlns:p14="http://schemas.microsoft.com/office/powerpoint/2010/main" val="780360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4988" y="763588"/>
            <a:ext cx="6700837" cy="37703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EECB734-5BA5-4DC8-AA53-F99A3D77BF9F}" type="slidenum">
              <a:rPr lang="en-US" smtClean="0"/>
              <a:pPr/>
              <a:t>17</a:t>
            </a:fld>
            <a:endParaRPr lang="en-US"/>
          </a:p>
        </p:txBody>
      </p:sp>
    </p:spTree>
    <p:extLst>
      <p:ext uri="{BB962C8B-B14F-4D97-AF65-F5344CB8AC3E}">
        <p14:creationId xmlns:p14="http://schemas.microsoft.com/office/powerpoint/2010/main" val="3990375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18</a:t>
            </a:fld>
            <a:endParaRPr lang="en-US"/>
          </a:p>
        </p:txBody>
      </p:sp>
    </p:spTree>
    <p:extLst>
      <p:ext uri="{BB962C8B-B14F-4D97-AF65-F5344CB8AC3E}">
        <p14:creationId xmlns:p14="http://schemas.microsoft.com/office/powerpoint/2010/main" val="360224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19</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03936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549784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25</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423762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27</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398316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087084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28</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466930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29</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887244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30</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971810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498435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822404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461109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37</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076294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38</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3222924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39</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247675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14684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28116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6</a:t>
            </a:fld>
            <a:endParaRPr lang="en-US"/>
          </a:p>
        </p:txBody>
      </p:sp>
    </p:spTree>
    <p:extLst>
      <p:ext uri="{BB962C8B-B14F-4D97-AF65-F5344CB8AC3E}">
        <p14:creationId xmlns:p14="http://schemas.microsoft.com/office/powerpoint/2010/main" val="2746827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7</a:t>
            </a:fld>
            <a:endParaRPr lang="en-US"/>
          </a:p>
        </p:txBody>
      </p:sp>
    </p:spTree>
    <p:extLst>
      <p:ext uri="{BB962C8B-B14F-4D97-AF65-F5344CB8AC3E}">
        <p14:creationId xmlns:p14="http://schemas.microsoft.com/office/powerpoint/2010/main" val="3328935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8</a:t>
            </a:fld>
            <a:endParaRPr lang="en-US"/>
          </a:p>
        </p:txBody>
      </p:sp>
    </p:spTree>
    <p:extLst>
      <p:ext uri="{BB962C8B-B14F-4D97-AF65-F5344CB8AC3E}">
        <p14:creationId xmlns:p14="http://schemas.microsoft.com/office/powerpoint/2010/main" val="2615182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9</a:t>
            </a:fld>
            <a:endParaRPr lang="en-US"/>
          </a:p>
        </p:txBody>
      </p:sp>
    </p:spTree>
    <p:extLst>
      <p:ext uri="{BB962C8B-B14F-4D97-AF65-F5344CB8AC3E}">
        <p14:creationId xmlns:p14="http://schemas.microsoft.com/office/powerpoint/2010/main" val="2175737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10</a:t>
            </a:fld>
            <a:endParaRPr lang="en-US"/>
          </a:p>
        </p:txBody>
      </p:sp>
    </p:spTree>
    <p:extLst>
      <p:ext uri="{BB962C8B-B14F-4D97-AF65-F5344CB8AC3E}">
        <p14:creationId xmlns:p14="http://schemas.microsoft.com/office/powerpoint/2010/main" val="195622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7"/>
            <a:ext cx="12091564" cy="541496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D7BB1721-40B0-214C-B3CA-B5AA14A194D0}"/>
              </a:ext>
            </a:extLst>
          </p:cNvPr>
          <p:cNvSpPr>
            <a:spLocks noGrp="1"/>
          </p:cNvSpPr>
          <p:nvPr>
            <p:ph type="sldNum" sz="quarter" idx="10"/>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179222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flip="none" rotWithShape="1">
          <a:gsLst>
            <a:gs pos="0">
              <a:schemeClr val="accent1"/>
            </a:gs>
            <a:gs pos="43000">
              <a:srgbClr val="4F81BD"/>
            </a:gs>
            <a:gs pos="44000">
              <a:schemeClr val="bg1"/>
            </a:gs>
          </a:gsLst>
          <a:lin ang="5400000" scaled="0"/>
          <a:tileRect/>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538B37-ABAF-9E47-B12D-35B715D917BA}"/>
              </a:ext>
            </a:extLst>
          </p:cNvPr>
          <p:cNvSpPr/>
          <p:nvPr userDrawn="1"/>
        </p:nvSpPr>
        <p:spPr>
          <a:xfrm>
            <a:off x="504189" y="4762894"/>
            <a:ext cx="9630410" cy="244682"/>
          </a:xfrm>
          <a:prstGeom prst="rect">
            <a:avLst/>
          </a:prstGeom>
        </p:spPr>
        <p:txBody>
          <a:bodyPr wrap="square">
            <a:spAutoFit/>
          </a:bodyPr>
          <a:lstStyle/>
          <a:p>
            <a:endParaRPr lang="en-US" sz="1050" b="1" dirty="0">
              <a:solidFill>
                <a:schemeClr val="tx2">
                  <a:lumMod val="65000"/>
                  <a:lumOff val="35000"/>
                </a:schemeClr>
              </a:solidFill>
              <a:latin typeface="Avenir Book"/>
              <a:cs typeface="Avenir Book"/>
            </a:endParaRPr>
          </a:p>
        </p:txBody>
      </p:sp>
      <p:sp>
        <p:nvSpPr>
          <p:cNvPr id="16" name="Text Placeholder 21">
            <a:extLst>
              <a:ext uri="{FF2B5EF4-FFF2-40B4-BE49-F238E27FC236}">
                <a16:creationId xmlns:a16="http://schemas.microsoft.com/office/drawing/2014/main" id="{0E5AEBFD-C29B-DD4A-A9D3-7F40BCC7EE1E}"/>
              </a:ext>
            </a:extLst>
          </p:cNvPr>
          <p:cNvSpPr>
            <a:spLocks noGrp="1"/>
          </p:cNvSpPr>
          <p:nvPr>
            <p:ph type="body" sz="quarter" idx="10" hasCustomPrompt="1"/>
          </p:nvPr>
        </p:nvSpPr>
        <p:spPr>
          <a:xfrm>
            <a:off x="619126" y="5007576"/>
            <a:ext cx="12573000" cy="685800"/>
          </a:xfrm>
          <a:prstGeom prst="rect">
            <a:avLst/>
          </a:prstGeom>
        </p:spPr>
        <p:txBody>
          <a:bodyPr/>
          <a:lstStyle>
            <a:lvl1pPr marL="0" indent="0">
              <a:buNone/>
              <a:defRPr sz="4000" b="1" i="0">
                <a:solidFill>
                  <a:schemeClr val="tx1">
                    <a:lumMod val="50000"/>
                    <a:lumOff val="50000"/>
                  </a:schemeClr>
                </a:solidFill>
                <a:latin typeface="Avenir Book" panose="02000503020000020003" pitchFamily="2" charset="0"/>
              </a:defRPr>
            </a:lvl1pPr>
          </a:lstStyle>
          <a:p>
            <a:pPr lvl="0"/>
            <a:r>
              <a:rPr lang="en-US" dirty="0"/>
              <a:t>Click to edit subtitle</a:t>
            </a:r>
          </a:p>
        </p:txBody>
      </p:sp>
      <p:sp>
        <p:nvSpPr>
          <p:cNvPr id="18" name="Title Placeholder 12">
            <a:extLst>
              <a:ext uri="{FF2B5EF4-FFF2-40B4-BE49-F238E27FC236}">
                <a16:creationId xmlns:a16="http://schemas.microsoft.com/office/drawing/2014/main" id="{882BF168-73D4-5A40-9EB0-FA7F5B188F64}"/>
              </a:ext>
            </a:extLst>
          </p:cNvPr>
          <p:cNvSpPr txBox="1">
            <a:spLocks/>
          </p:cNvSpPr>
          <p:nvPr userDrawn="1"/>
        </p:nvSpPr>
        <p:spPr>
          <a:xfrm>
            <a:off x="619126" y="2179637"/>
            <a:ext cx="8920161" cy="8195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a:lstStyle>
          <a:p>
            <a:pPr fontAlgn="auto">
              <a:spcAft>
                <a:spcPts val="0"/>
              </a:spcAft>
              <a:buClrTx/>
              <a:buSzTx/>
              <a:buFontTx/>
            </a:pPr>
            <a:r>
              <a:rPr lang="en-US" sz="4000" dirty="0">
                <a:latin typeface="Avenir Book"/>
                <a:cs typeface="Avenir Book"/>
              </a:rPr>
              <a:t>Module 3 </a:t>
            </a:r>
            <a:r>
              <a:rPr lang="en-US" sz="4000" dirty="0"/>
              <a:t>– Building a Project Database</a:t>
            </a:r>
            <a:r>
              <a:rPr lang="en-US" sz="4000" dirty="0">
                <a:latin typeface="Avenir Book"/>
                <a:cs typeface="Avenir Book"/>
              </a:rPr>
              <a:t> </a:t>
            </a:r>
            <a:endParaRPr lang="en-US" sz="4000" dirty="0"/>
          </a:p>
        </p:txBody>
      </p:sp>
    </p:spTree>
    <p:extLst>
      <p:ext uri="{BB962C8B-B14F-4D97-AF65-F5344CB8AC3E}">
        <p14:creationId xmlns:p14="http://schemas.microsoft.com/office/powerpoint/2010/main" val="1325466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Half 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8"/>
            <a:ext cx="6506155" cy="5414964"/>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1D819206-831B-1347-AEA1-AC07F25EFE5E}"/>
              </a:ext>
            </a:extLst>
          </p:cNvPr>
          <p:cNvSpPr>
            <a:spLocks noGrp="1"/>
          </p:cNvSpPr>
          <p:nvPr>
            <p:ph type="sldNum" sz="quarter" idx="10"/>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4204176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Bulle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12091564" cy="498792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3DCF6EF8-D99F-1F46-9DB6-78E685ECE7D9}"/>
              </a:ext>
            </a:extLst>
          </p:cNvPr>
          <p:cNvSpPr>
            <a:spLocks noGrp="1"/>
          </p:cNvSpPr>
          <p:nvPr>
            <p:ph type="sldNum" sz="quarter" idx="14"/>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477748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Half Bulle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6506155" cy="498792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52DE0C73-46D5-7342-B96C-3775CB0CC03C}"/>
              </a:ext>
            </a:extLst>
          </p:cNvPr>
          <p:cNvSpPr>
            <a:spLocks noGrp="1"/>
          </p:cNvSpPr>
          <p:nvPr>
            <p:ph type="sldNum" sz="quarter" idx="14"/>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405522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12091564" cy="4987925"/>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71550" indent="-51435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66C4638E-B87D-3E45-8ED2-D1BCB39A738B}"/>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14" name="Text Placeholder 2">
            <a:extLst>
              <a:ext uri="{FF2B5EF4-FFF2-40B4-BE49-F238E27FC236}">
                <a16:creationId xmlns:a16="http://schemas.microsoft.com/office/drawing/2014/main" id="{60CA9618-63C5-C442-8041-757E9D8939C3}"/>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Slide Number Placeholder 3">
            <a:extLst>
              <a:ext uri="{FF2B5EF4-FFF2-40B4-BE49-F238E27FC236}">
                <a16:creationId xmlns:a16="http://schemas.microsoft.com/office/drawing/2014/main" id="{4B63A939-58FF-F349-9AF3-9BC8CE4BE974}"/>
              </a:ext>
            </a:extLst>
          </p:cNvPr>
          <p:cNvSpPr>
            <a:spLocks noGrp="1"/>
          </p:cNvSpPr>
          <p:nvPr>
            <p:ph type="sldNum" sz="quarter" idx="14"/>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74641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341438"/>
            <a:ext cx="12091564" cy="5414964"/>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71550" indent="-51435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A8D14D8-D38A-2546-9721-9353BCC7E4A2}"/>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A8B4C45C-41D8-E246-A36A-B357ED2041BC}"/>
              </a:ext>
            </a:extLst>
          </p:cNvPr>
          <p:cNvSpPr>
            <a:spLocks noGrp="1"/>
          </p:cNvSpPr>
          <p:nvPr>
            <p:ph type="sldNum" sz="quarter" idx="10"/>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375882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Half Number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8"/>
            <a:ext cx="6506155" cy="5414964"/>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14400" indent="-45720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0530FF78-E76C-CA45-8CB4-B5272B675EEB}"/>
              </a:ext>
            </a:extLst>
          </p:cNvPr>
          <p:cNvSpPr>
            <a:spLocks noGrp="1"/>
          </p:cNvSpPr>
          <p:nvPr>
            <p:ph type="sldNum" sz="quarter" idx="10"/>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141566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Half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6506155" cy="4987925"/>
          </a:xfrm>
          <a:prstGeom prst="rect">
            <a:avLst/>
          </a:prstGeom>
        </p:spPr>
        <p:txBody>
          <a:bodyPr/>
          <a:lstStyle>
            <a:lvl1pPr marL="514350" indent="-514350">
              <a:buFont typeface="+mj-lt"/>
              <a:buAutoNum type="arabicPeriod"/>
              <a:defRPr sz="2800" baseline="0">
                <a:latin typeface="Avenir Book" panose="02000503020000020003" pitchFamily="2" charset="0"/>
              </a:defRPr>
            </a:lvl1pPr>
            <a:lvl2pPr marL="914400" indent="-457200">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9D18A851-7736-604F-A13F-9EE11A3CC212}"/>
              </a:ext>
            </a:extLst>
          </p:cNvPr>
          <p:cNvSpPr>
            <a:spLocks noGrp="1"/>
          </p:cNvSpPr>
          <p:nvPr>
            <p:ph type="sldNum" sz="quarter" idx="14"/>
          </p:nvPr>
        </p:nvSpPr>
        <p:spPr/>
        <p:txBody>
          <a:bodyPr/>
          <a:lstStyle/>
          <a:p>
            <a:fld id="{883367F5-4E0A-4145-89EF-EB14BF69BB05}" type="slidenum">
              <a:rPr lang="en-US" smtClean="0"/>
              <a:t>‹#›</a:t>
            </a:fld>
            <a:endParaRPr lang="en-US"/>
          </a:p>
        </p:txBody>
      </p:sp>
    </p:spTree>
    <p:extLst>
      <p:ext uri="{BB962C8B-B14F-4D97-AF65-F5344CB8AC3E}">
        <p14:creationId xmlns:p14="http://schemas.microsoft.com/office/powerpoint/2010/main" val="3208026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accent1"/>
            </a:gs>
            <a:gs pos="43000">
              <a:srgbClr val="4F81BD"/>
            </a:gs>
            <a:gs pos="44000">
              <a:schemeClr val="bg1"/>
            </a:gs>
          </a:gsLst>
          <a:lin ang="5400000" scaled="0"/>
          <a:tileRect/>
        </a:gradFill>
        <a:effectLst/>
      </p:bgPr>
    </p:bg>
    <p:spTree>
      <p:nvGrpSpPr>
        <p:cNvPr id="1" name=""/>
        <p:cNvGrpSpPr/>
        <p:nvPr/>
      </p:nvGrpSpPr>
      <p:grpSpPr>
        <a:xfrm>
          <a:off x="0" y="0"/>
          <a:ext cx="0" cy="0"/>
          <a:chOff x="0" y="0"/>
          <a:chExt cx="0" cy="0"/>
        </a:xfrm>
      </p:grpSpPr>
      <p:sp>
        <p:nvSpPr>
          <p:cNvPr id="20" name="Title Placeholder 12">
            <a:extLst>
              <a:ext uri="{FF2B5EF4-FFF2-40B4-BE49-F238E27FC236}">
                <a16:creationId xmlns:a16="http://schemas.microsoft.com/office/drawing/2014/main" id="{04A02DAE-333F-0E4C-B535-7B329586185A}"/>
              </a:ext>
            </a:extLst>
          </p:cNvPr>
          <p:cNvSpPr txBox="1">
            <a:spLocks/>
          </p:cNvSpPr>
          <p:nvPr userDrawn="1"/>
        </p:nvSpPr>
        <p:spPr>
          <a:xfrm>
            <a:off x="852487" y="3386271"/>
            <a:ext cx="8920161" cy="22336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a:lstStyle>
          <a:p>
            <a:pPr fontAlgn="auto">
              <a:spcAft>
                <a:spcPts val="0"/>
              </a:spcAft>
              <a:buClrTx/>
              <a:buSzTx/>
              <a:buFontTx/>
            </a:pPr>
            <a:endParaRPr lang="en-US" sz="4000" dirty="0">
              <a:solidFill>
                <a:schemeClr val="tx1">
                  <a:lumMod val="50000"/>
                  <a:lumOff val="50000"/>
                </a:schemeClr>
              </a:solidFill>
            </a:endParaRPr>
          </a:p>
        </p:txBody>
      </p:sp>
      <p:sp>
        <p:nvSpPr>
          <p:cNvPr id="24" name="Text Placeholder 21">
            <a:extLst>
              <a:ext uri="{FF2B5EF4-FFF2-40B4-BE49-F238E27FC236}">
                <a16:creationId xmlns:a16="http://schemas.microsoft.com/office/drawing/2014/main" id="{F40C59D4-CC29-1E40-9FB2-B10E06E0A74A}"/>
              </a:ext>
            </a:extLst>
          </p:cNvPr>
          <p:cNvSpPr>
            <a:spLocks noGrp="1"/>
          </p:cNvSpPr>
          <p:nvPr>
            <p:ph type="body" sz="quarter" idx="10" hasCustomPrompt="1"/>
          </p:nvPr>
        </p:nvSpPr>
        <p:spPr>
          <a:xfrm>
            <a:off x="619126" y="5007576"/>
            <a:ext cx="12573000" cy="685800"/>
          </a:xfrm>
          <a:prstGeom prst="rect">
            <a:avLst/>
          </a:prstGeom>
        </p:spPr>
        <p:txBody>
          <a:bodyPr/>
          <a:lstStyle>
            <a:lvl1pPr marL="0" indent="0">
              <a:buNone/>
              <a:defRPr sz="4000" b="1" i="0">
                <a:solidFill>
                  <a:schemeClr val="tx1">
                    <a:lumMod val="50000"/>
                    <a:lumOff val="50000"/>
                  </a:schemeClr>
                </a:solidFill>
                <a:latin typeface="Avenir Book" panose="02000503020000020003" pitchFamily="2" charset="0"/>
              </a:defRPr>
            </a:lvl1pPr>
          </a:lstStyle>
          <a:p>
            <a:pPr lvl="0"/>
            <a:r>
              <a:rPr lang="en-US" dirty="0"/>
              <a:t>Click to edit subtitle</a:t>
            </a:r>
          </a:p>
        </p:txBody>
      </p:sp>
    </p:spTree>
    <p:extLst>
      <p:ext uri="{BB962C8B-B14F-4D97-AF65-F5344CB8AC3E}">
        <p14:creationId xmlns:p14="http://schemas.microsoft.com/office/powerpoint/2010/main" val="3768256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tif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4.tif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AutoShape 3">
            <a:extLst>
              <a:ext uri="{FF2B5EF4-FFF2-40B4-BE49-F238E27FC236}">
                <a16:creationId xmlns:a16="http://schemas.microsoft.com/office/drawing/2014/main" id="{FF5FEA09-9018-4441-8D82-78E154E1C596}"/>
              </a:ext>
            </a:extLst>
          </p:cNvPr>
          <p:cNvSpPr>
            <a:spLocks noChangeArrowheads="1"/>
          </p:cNvSpPr>
          <p:nvPr userDrawn="1"/>
        </p:nvSpPr>
        <p:spPr bwMode="auto">
          <a:xfrm>
            <a:off x="0" y="1"/>
            <a:ext cx="13435542" cy="92075"/>
          </a:xfrm>
          <a:prstGeom prst="roundRect">
            <a:avLst>
              <a:gd name="adj" fmla="val 1722"/>
            </a:avLst>
          </a:prstGeom>
          <a:solidFill>
            <a:srgbClr val="306091"/>
          </a:solidFill>
          <a:ln w="9525">
            <a:noFill/>
            <a:round/>
            <a:headEnd/>
            <a:tailEnd/>
          </a:ln>
          <a:effectLst/>
        </p:spPr>
        <p:txBody>
          <a:bodyPr wrap="none" anchor="ctr"/>
          <a:lstStyle/>
          <a:p>
            <a:endParaRPr lang="en-US" dirty="0">
              <a:latin typeface="Calibri"/>
            </a:endParaRPr>
          </a:p>
        </p:txBody>
      </p:sp>
      <p:sp>
        <p:nvSpPr>
          <p:cNvPr id="10" name="AutoShape 5">
            <a:extLst>
              <a:ext uri="{FF2B5EF4-FFF2-40B4-BE49-F238E27FC236}">
                <a16:creationId xmlns:a16="http://schemas.microsoft.com/office/drawing/2014/main" id="{75874F8F-5EF4-014E-BBD4-F120CCB0CF6E}"/>
              </a:ext>
            </a:extLst>
          </p:cNvPr>
          <p:cNvSpPr>
            <a:spLocks noChangeArrowheads="1"/>
          </p:cNvSpPr>
          <p:nvPr userDrawn="1"/>
        </p:nvSpPr>
        <p:spPr bwMode="auto">
          <a:xfrm>
            <a:off x="1" y="7086601"/>
            <a:ext cx="13439775" cy="473075"/>
          </a:xfrm>
          <a:prstGeom prst="roundRect">
            <a:avLst>
              <a:gd name="adj" fmla="val 333"/>
            </a:avLst>
          </a:prstGeom>
          <a:solidFill>
            <a:srgbClr val="E6E6E6"/>
          </a:solidFill>
          <a:ln w="9525">
            <a:solidFill>
              <a:srgbClr val="999999"/>
            </a:solidFill>
            <a:round/>
            <a:headEnd/>
            <a:tailEnd/>
          </a:ln>
          <a:effectLst/>
        </p:spPr>
        <p:txBody>
          <a:bodyPr wrap="none" anchor="ctr"/>
          <a:lstStyle/>
          <a:p>
            <a:endParaRPr lang="en-US" dirty="0">
              <a:latin typeface="Calibri"/>
            </a:endParaRPr>
          </a:p>
        </p:txBody>
      </p:sp>
      <p:pic>
        <p:nvPicPr>
          <p:cNvPr id="11" name="Picture 10">
            <a:extLst>
              <a:ext uri="{FF2B5EF4-FFF2-40B4-BE49-F238E27FC236}">
                <a16:creationId xmlns:a16="http://schemas.microsoft.com/office/drawing/2014/main" id="{B842143C-8A7F-BA4E-9EAA-2898740C581E}"/>
              </a:ext>
            </a:extLst>
          </p:cNvPr>
          <p:cNvPicPr>
            <a:picLocks noChangeAspect="1"/>
          </p:cNvPicPr>
          <p:nvPr userDrawn="1"/>
        </p:nvPicPr>
        <p:blipFill>
          <a:blip r:embed="rId10"/>
          <a:stretch>
            <a:fillRect/>
          </a:stretch>
        </p:blipFill>
        <p:spPr>
          <a:xfrm>
            <a:off x="10606087" y="6980237"/>
            <a:ext cx="2047964" cy="682655"/>
          </a:xfrm>
          <a:prstGeom prst="rect">
            <a:avLst/>
          </a:prstGeom>
        </p:spPr>
      </p:pic>
      <p:sp>
        <p:nvSpPr>
          <p:cNvPr id="12" name="TextBox 11">
            <a:extLst>
              <a:ext uri="{FF2B5EF4-FFF2-40B4-BE49-F238E27FC236}">
                <a16:creationId xmlns:a16="http://schemas.microsoft.com/office/drawing/2014/main" id="{C6D248C2-A1C7-3343-9B05-A0D4043AB0A5}"/>
              </a:ext>
            </a:extLst>
          </p:cNvPr>
          <p:cNvSpPr txBox="1"/>
          <p:nvPr userDrawn="1"/>
        </p:nvSpPr>
        <p:spPr>
          <a:xfrm>
            <a:off x="90487" y="7159308"/>
            <a:ext cx="5257800" cy="324512"/>
          </a:xfrm>
          <a:prstGeom prst="rect">
            <a:avLst/>
          </a:prstGeom>
          <a:noFill/>
        </p:spPr>
        <p:txBody>
          <a:bodyPr wrap="square" rtlCol="0">
            <a:spAutoFit/>
          </a:bodyPr>
          <a:lstStyle/>
          <a:p>
            <a:r>
              <a:rPr lang="en-US" sz="1600" dirty="0">
                <a:solidFill>
                  <a:schemeClr val="tx1">
                    <a:lumMod val="65000"/>
                    <a:lumOff val="35000"/>
                  </a:schemeClr>
                </a:solidFill>
                <a:latin typeface="Avenir Book" panose="02000503020000020003" pitchFamily="2" charset="0"/>
              </a:rPr>
              <a:t>June 2020 – SkySpark</a:t>
            </a:r>
            <a:r>
              <a:rPr lang="en-US" sz="1600" baseline="30000" dirty="0">
                <a:solidFill>
                  <a:schemeClr val="tx1">
                    <a:lumMod val="65000"/>
                    <a:lumOff val="35000"/>
                  </a:schemeClr>
                </a:solidFill>
                <a:latin typeface="Avenir Book" panose="02000503020000020003" pitchFamily="2" charset="0"/>
              </a:rPr>
              <a:t>Ⓡ</a:t>
            </a:r>
            <a:r>
              <a:rPr lang="en-US" sz="1600" dirty="0">
                <a:solidFill>
                  <a:schemeClr val="tx1">
                    <a:lumMod val="65000"/>
                    <a:lumOff val="35000"/>
                  </a:schemeClr>
                </a:solidFill>
                <a:latin typeface="Avenir Book" panose="02000503020000020003" pitchFamily="2" charset="0"/>
              </a:rPr>
              <a:t> Essentials using version 3.0.25</a:t>
            </a:r>
          </a:p>
        </p:txBody>
      </p:sp>
      <p:sp>
        <p:nvSpPr>
          <p:cNvPr id="2" name="Slide Number Placeholder 1">
            <a:extLst>
              <a:ext uri="{FF2B5EF4-FFF2-40B4-BE49-F238E27FC236}">
                <a16:creationId xmlns:a16="http://schemas.microsoft.com/office/drawing/2014/main" id="{B3C72264-81BC-9C41-9D19-7D774272D6D4}"/>
              </a:ext>
            </a:extLst>
          </p:cNvPr>
          <p:cNvSpPr>
            <a:spLocks noGrp="1"/>
          </p:cNvSpPr>
          <p:nvPr>
            <p:ph type="sldNum" sz="quarter" idx="4"/>
          </p:nvPr>
        </p:nvSpPr>
        <p:spPr>
          <a:xfrm>
            <a:off x="10377487" y="7132637"/>
            <a:ext cx="3024187"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883367F5-4E0A-4145-89EF-EB14BF69BB05}" type="slidenum">
              <a:rPr lang="en-US" smtClean="0"/>
              <a:t>‹#›</a:t>
            </a:fld>
            <a:endParaRPr lang="en-US"/>
          </a:p>
        </p:txBody>
      </p:sp>
    </p:spTree>
    <p:extLst>
      <p:ext uri="{BB962C8B-B14F-4D97-AF65-F5344CB8AC3E}">
        <p14:creationId xmlns:p14="http://schemas.microsoft.com/office/powerpoint/2010/main" val="41129797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ftr="0" dt="0"/>
  <p:txStyles>
    <p:titleStyle>
      <a:lvl1pPr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Calibri"/>
          <a:ea typeface="+mj-ea"/>
          <a:cs typeface="+mj-cs"/>
        </a:defRPr>
      </a:lvl1pPr>
      <a:lvl2pPr marL="742950" indent="-28575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marL="11430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marL="16002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marL="20574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p:titleStyle>
    <p:body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4482CA-EC30-5440-BCA9-94A908057BA4}"/>
              </a:ext>
            </a:extLst>
          </p:cNvPr>
          <p:cNvSpPr/>
          <p:nvPr userDrawn="1"/>
        </p:nvSpPr>
        <p:spPr>
          <a:xfrm>
            <a:off x="353" y="-14923"/>
            <a:ext cx="13439422" cy="3331857"/>
          </a:xfrm>
          <a:prstGeom prst="rect">
            <a:avLst/>
          </a:prstGeom>
          <a:solidFill>
            <a:srgbClr val="30609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E35F7D3-D90F-4243-96BF-5AA9760189CD}"/>
              </a:ext>
            </a:extLst>
          </p:cNvPr>
          <p:cNvSpPr txBox="1"/>
          <p:nvPr userDrawn="1"/>
        </p:nvSpPr>
        <p:spPr>
          <a:xfrm>
            <a:off x="90487" y="7159308"/>
            <a:ext cx="5257800" cy="324512"/>
          </a:xfrm>
          <a:prstGeom prst="rect">
            <a:avLst/>
          </a:prstGeom>
          <a:noFill/>
        </p:spPr>
        <p:txBody>
          <a:bodyPr wrap="square" rtlCol="0">
            <a:spAutoFit/>
          </a:bodyPr>
          <a:lstStyle/>
          <a:p>
            <a:r>
              <a:rPr lang="en-US" sz="1600" dirty="0">
                <a:solidFill>
                  <a:schemeClr val="tx1">
                    <a:lumMod val="65000"/>
                    <a:lumOff val="35000"/>
                  </a:schemeClr>
                </a:solidFill>
                <a:latin typeface="Avenir Book" panose="02000503020000020003" pitchFamily="2" charset="0"/>
              </a:rPr>
              <a:t>June 2020 – SkySpark 3.0.25</a:t>
            </a:r>
          </a:p>
        </p:txBody>
      </p:sp>
      <p:pic>
        <p:nvPicPr>
          <p:cNvPr id="22" name="Picture 21">
            <a:extLst>
              <a:ext uri="{FF2B5EF4-FFF2-40B4-BE49-F238E27FC236}">
                <a16:creationId xmlns:a16="http://schemas.microsoft.com/office/drawing/2014/main" id="{C53418D8-B990-5D45-B7A5-C02E542BF3B3}"/>
              </a:ext>
            </a:extLst>
          </p:cNvPr>
          <p:cNvPicPr>
            <a:picLocks noChangeAspect="1"/>
          </p:cNvPicPr>
          <p:nvPr userDrawn="1"/>
        </p:nvPicPr>
        <p:blipFill>
          <a:blip r:embed="rId4"/>
          <a:stretch>
            <a:fillRect/>
          </a:stretch>
        </p:blipFill>
        <p:spPr>
          <a:xfrm>
            <a:off x="10606087" y="6980237"/>
            <a:ext cx="2047964" cy="682655"/>
          </a:xfrm>
          <a:prstGeom prst="rect">
            <a:avLst/>
          </a:prstGeom>
        </p:spPr>
      </p:pic>
      <p:pic>
        <p:nvPicPr>
          <p:cNvPr id="10" name="Graphic 9">
            <a:extLst>
              <a:ext uri="{FF2B5EF4-FFF2-40B4-BE49-F238E27FC236}">
                <a16:creationId xmlns:a16="http://schemas.microsoft.com/office/drawing/2014/main" id="{97E2D5C8-13F2-A742-90AC-6B5AC80FC97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607" y="503237"/>
            <a:ext cx="6170880" cy="1478439"/>
          </a:xfrm>
          <a:prstGeom prst="rect">
            <a:avLst/>
          </a:prstGeom>
        </p:spPr>
      </p:pic>
      <p:pic>
        <p:nvPicPr>
          <p:cNvPr id="11" name="Picture 10">
            <a:extLst>
              <a:ext uri="{FF2B5EF4-FFF2-40B4-BE49-F238E27FC236}">
                <a16:creationId xmlns:a16="http://schemas.microsoft.com/office/drawing/2014/main" id="{0E3B76B6-56B2-C546-BD74-A52C319F88F4}"/>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322622" y="457541"/>
            <a:ext cx="2763237" cy="2407896"/>
          </a:xfrm>
          <a:prstGeom prst="rect">
            <a:avLst/>
          </a:prstGeom>
        </p:spPr>
      </p:pic>
    </p:spTree>
    <p:extLst>
      <p:ext uri="{BB962C8B-B14F-4D97-AF65-F5344CB8AC3E}">
        <p14:creationId xmlns:p14="http://schemas.microsoft.com/office/powerpoint/2010/main" val="730160021"/>
      </p:ext>
    </p:extLst>
  </p:cSld>
  <p:clrMap bg1="lt1" tx1="dk1" bg2="lt2" tx2="dk2" accent1="accent1" accent2="accent2" accent3="accent3" accent4="accent4" accent5="accent5" accent6="accent6" hlink="hlink" folHlink="folHlink"/>
  <p:sldLayoutIdLst>
    <p:sldLayoutId id="2147483671" r:id="rId1"/>
    <p:sldLayoutId id="2147483672" r:id="rId2"/>
  </p:sldLayoutIdLst>
  <p:hf hdr="0" ftr="0" dt="0"/>
  <p:txStyles>
    <p:title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2.png"/><Relationship Id="rId7" Type="http://schemas.openxmlformats.org/officeDocument/2006/relationships/image" Target="../media/image14.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7.sv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sv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tiff"/><Relationship Id="rId4" Type="http://schemas.openxmlformats.org/officeDocument/2006/relationships/image" Target="../media/image45.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53B29-8B8A-4648-B51A-5B26503674E1}"/>
              </a:ext>
            </a:extLst>
          </p:cNvPr>
          <p:cNvSpPr>
            <a:spLocks noGrp="1"/>
          </p:cNvSpPr>
          <p:nvPr>
            <p:ph type="body" sz="quarter" idx="10"/>
          </p:nvPr>
        </p:nvSpPr>
        <p:spPr/>
        <p:txBody>
          <a:bodyPr/>
          <a:lstStyle/>
          <a:p>
            <a:r>
              <a:rPr lang="en-US" dirty="0"/>
              <a:t>Module 3 - Connectors</a:t>
            </a:r>
          </a:p>
        </p:txBody>
      </p:sp>
    </p:spTree>
    <p:extLst>
      <p:ext uri="{BB962C8B-B14F-4D97-AF65-F5344CB8AC3E}">
        <p14:creationId xmlns:p14="http://schemas.microsoft.com/office/powerpoint/2010/main" val="36379505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14B061-86CD-4D44-AEAE-0A0EEBAD5DA5}"/>
              </a:ext>
            </a:extLst>
          </p:cNvPr>
          <p:cNvPicPr>
            <a:picLocks noChangeAspect="1"/>
          </p:cNvPicPr>
          <p:nvPr/>
        </p:nvPicPr>
        <p:blipFill>
          <a:blip r:embed="rId3"/>
          <a:stretch>
            <a:fillRect/>
          </a:stretch>
        </p:blipFill>
        <p:spPr>
          <a:xfrm>
            <a:off x="2513014" y="2903625"/>
            <a:ext cx="8407400" cy="4085996"/>
          </a:xfrm>
          <a:prstGeom prst="rect">
            <a:avLst/>
          </a:prstGeom>
          <a:ln>
            <a:solidFill>
              <a:schemeClr val="tx1"/>
            </a:solidFill>
          </a:ln>
        </p:spPr>
      </p:pic>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5" name="Content Placeholder 14"/>
          <p:cNvSpPr>
            <a:spLocks noGrp="1"/>
          </p:cNvSpPr>
          <p:nvPr>
            <p:ph idx="1"/>
          </p:nvPr>
        </p:nvSpPr>
        <p:spPr/>
        <p:txBody>
          <a:bodyPr/>
          <a:lstStyle/>
          <a:p>
            <a:r>
              <a:rPr lang="en-US" dirty="0"/>
              <a:t>Go to the </a:t>
            </a:r>
            <a:r>
              <a:rPr lang="en-US" dirty="0">
                <a:solidFill>
                  <a:schemeClr val="accent2"/>
                </a:solidFill>
              </a:rPr>
              <a:t>Builder</a:t>
            </a:r>
            <a:r>
              <a:rPr lang="en-US" dirty="0"/>
              <a:t> app and </a:t>
            </a:r>
            <a:r>
              <a:rPr lang="en-US" dirty="0">
                <a:solidFill>
                  <a:schemeClr val="accent2"/>
                </a:solidFill>
              </a:rPr>
              <a:t>Site</a:t>
            </a:r>
            <a:r>
              <a:rPr lang="en-US" dirty="0"/>
              <a:t> tab.  </a:t>
            </a:r>
          </a:p>
          <a:p>
            <a:r>
              <a:rPr lang="en-US" dirty="0"/>
              <a:t>Click the arrow to expand the connector tree to view the remote data model.  </a:t>
            </a:r>
          </a:p>
        </p:txBody>
      </p:sp>
      <p:sp>
        <p:nvSpPr>
          <p:cNvPr id="14" name="Title 13"/>
          <p:cNvSpPr>
            <a:spLocks noGrp="1"/>
          </p:cNvSpPr>
          <p:nvPr>
            <p:ph type="title"/>
          </p:nvPr>
        </p:nvSpPr>
        <p:spPr/>
        <p:txBody>
          <a:bodyPr/>
          <a:lstStyle/>
          <a:p>
            <a:pPr lvl="0"/>
            <a:r>
              <a:rPr lang="en-US" dirty="0"/>
              <a:t>Introducing the Connector Tree</a:t>
            </a:r>
          </a:p>
        </p:txBody>
      </p:sp>
      <p:grpSp>
        <p:nvGrpSpPr>
          <p:cNvPr id="13" name="Group 12">
            <a:extLst>
              <a:ext uri="{FF2B5EF4-FFF2-40B4-BE49-F238E27FC236}">
                <a16:creationId xmlns:a16="http://schemas.microsoft.com/office/drawing/2014/main" id="{0D698CA6-91E6-A649-9010-EF69DC11998F}"/>
              </a:ext>
            </a:extLst>
          </p:cNvPr>
          <p:cNvGrpSpPr/>
          <p:nvPr/>
        </p:nvGrpSpPr>
        <p:grpSpPr>
          <a:xfrm>
            <a:off x="12109541" y="138892"/>
            <a:ext cx="973945" cy="1240645"/>
            <a:chOff x="12109541" y="138892"/>
            <a:chExt cx="973945" cy="1240645"/>
          </a:xfrm>
        </p:grpSpPr>
        <p:pic>
          <p:nvPicPr>
            <p:cNvPr id="16" name="Graphic 15">
              <a:extLst>
                <a:ext uri="{FF2B5EF4-FFF2-40B4-BE49-F238E27FC236}">
                  <a16:creationId xmlns:a16="http://schemas.microsoft.com/office/drawing/2014/main" id="{2386AE6D-4C17-D643-B2BF-C02DDE5BAF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8" name="TextBox 17">
              <a:extLst>
                <a:ext uri="{FF2B5EF4-FFF2-40B4-BE49-F238E27FC236}">
                  <a16:creationId xmlns:a16="http://schemas.microsoft.com/office/drawing/2014/main" id="{7D3B2345-2025-5A4A-BD3A-67E3E26D30E8}"/>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2" name="Slide Number Placeholder 1">
            <a:extLst>
              <a:ext uri="{FF2B5EF4-FFF2-40B4-BE49-F238E27FC236}">
                <a16:creationId xmlns:a16="http://schemas.microsoft.com/office/drawing/2014/main" id="{5391BBF5-F38D-0949-93A2-CBE6EEFA54DF}"/>
              </a:ext>
            </a:extLst>
          </p:cNvPr>
          <p:cNvSpPr>
            <a:spLocks noGrp="1"/>
          </p:cNvSpPr>
          <p:nvPr>
            <p:ph type="sldNum" sz="quarter" idx="10"/>
          </p:nvPr>
        </p:nvSpPr>
        <p:spPr/>
        <p:txBody>
          <a:bodyPr/>
          <a:lstStyle/>
          <a:p>
            <a:fld id="{883367F5-4E0A-4145-89EF-EB14BF69BB05}" type="slidenum">
              <a:rPr lang="en-US" smtClean="0"/>
              <a:t>10</a:t>
            </a:fld>
            <a:endParaRPr lang="en-US"/>
          </a:p>
        </p:txBody>
      </p:sp>
      <p:sp>
        <p:nvSpPr>
          <p:cNvPr id="11" name="Oval 10">
            <a:extLst>
              <a:ext uri="{FF2B5EF4-FFF2-40B4-BE49-F238E27FC236}">
                <a16:creationId xmlns:a16="http://schemas.microsoft.com/office/drawing/2014/main" id="{6C4592A6-655E-3940-9CB8-531EF3F5F68F}"/>
              </a:ext>
            </a:extLst>
          </p:cNvPr>
          <p:cNvSpPr/>
          <p:nvPr/>
        </p:nvSpPr>
        <p:spPr bwMode="auto">
          <a:xfrm>
            <a:off x="8175782" y="3794251"/>
            <a:ext cx="304800" cy="33524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7" name="TextBox 16">
            <a:extLst>
              <a:ext uri="{FF2B5EF4-FFF2-40B4-BE49-F238E27FC236}">
                <a16:creationId xmlns:a16="http://schemas.microsoft.com/office/drawing/2014/main" id="{32E6B115-981C-0846-8637-3BBC5E807CB1}"/>
              </a:ext>
            </a:extLst>
          </p:cNvPr>
          <p:cNvSpPr txBox="1"/>
          <p:nvPr/>
        </p:nvSpPr>
        <p:spPr>
          <a:xfrm>
            <a:off x="7853646" y="3440693"/>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19" name="Oval 18">
            <a:extLst>
              <a:ext uri="{FF2B5EF4-FFF2-40B4-BE49-F238E27FC236}">
                <a16:creationId xmlns:a16="http://schemas.microsoft.com/office/drawing/2014/main" id="{E5B0D2F0-F136-9E43-8734-228FAAADAC2E}"/>
              </a:ext>
            </a:extLst>
          </p:cNvPr>
          <p:cNvSpPr/>
          <p:nvPr/>
        </p:nvSpPr>
        <p:spPr bwMode="auto">
          <a:xfrm>
            <a:off x="2513014" y="3170237"/>
            <a:ext cx="854073" cy="33524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0" name="TextBox 19">
            <a:extLst>
              <a:ext uri="{FF2B5EF4-FFF2-40B4-BE49-F238E27FC236}">
                <a16:creationId xmlns:a16="http://schemas.microsoft.com/office/drawing/2014/main" id="{A6039426-2431-5044-B088-8B464B2E56BD}"/>
              </a:ext>
            </a:extLst>
          </p:cNvPr>
          <p:cNvSpPr txBox="1"/>
          <p:nvPr/>
        </p:nvSpPr>
        <p:spPr>
          <a:xfrm>
            <a:off x="2130111" y="317023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Tree>
    <p:extLst>
      <p:ext uri="{BB962C8B-B14F-4D97-AF65-F5344CB8AC3E}">
        <p14:creationId xmlns:p14="http://schemas.microsoft.com/office/powerpoint/2010/main" val="1842848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C413D-175E-9C45-B9E7-8F044C817050}"/>
              </a:ext>
            </a:extLst>
          </p:cNvPr>
          <p:cNvSpPr>
            <a:spLocks noGrp="1"/>
          </p:cNvSpPr>
          <p:nvPr>
            <p:ph type="body" sz="quarter" idx="10"/>
          </p:nvPr>
        </p:nvSpPr>
        <p:spPr/>
        <p:txBody>
          <a:bodyPr/>
          <a:lstStyle/>
          <a:p>
            <a:r>
              <a:rPr lang="en-US" dirty="0"/>
              <a:t>Binding Remote Data Sources to Local Points</a:t>
            </a:r>
          </a:p>
        </p:txBody>
      </p:sp>
    </p:spTree>
    <p:extLst>
      <p:ext uri="{BB962C8B-B14F-4D97-AF65-F5344CB8AC3E}">
        <p14:creationId xmlns:p14="http://schemas.microsoft.com/office/powerpoint/2010/main" val="2992618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7ED3E2-2AC7-0B45-A8DB-E64F2B77071B}"/>
              </a:ext>
            </a:extLst>
          </p:cNvPr>
          <p:cNvSpPr>
            <a:spLocks noGrp="1"/>
          </p:cNvSpPr>
          <p:nvPr>
            <p:ph type="title"/>
          </p:nvPr>
        </p:nvSpPr>
        <p:spPr/>
        <p:txBody>
          <a:bodyPr/>
          <a:lstStyle/>
          <a:p>
            <a:r>
              <a:rPr lang="en-US" dirty="0"/>
              <a:t>Defining the project data model</a:t>
            </a:r>
          </a:p>
        </p:txBody>
      </p:sp>
      <p:sp>
        <p:nvSpPr>
          <p:cNvPr id="7" name="Content Placeholder 6">
            <a:extLst>
              <a:ext uri="{FF2B5EF4-FFF2-40B4-BE49-F238E27FC236}">
                <a16:creationId xmlns:a16="http://schemas.microsoft.com/office/drawing/2014/main" id="{EC6575C6-CEE7-D14C-835E-A8794AAB3AB4}"/>
              </a:ext>
            </a:extLst>
          </p:cNvPr>
          <p:cNvSpPr>
            <a:spLocks noGrp="1"/>
          </p:cNvSpPr>
          <p:nvPr>
            <p:ph idx="1"/>
          </p:nvPr>
        </p:nvSpPr>
        <p:spPr/>
        <p:txBody>
          <a:bodyPr/>
          <a:lstStyle/>
          <a:p>
            <a:r>
              <a:rPr lang="en-US" dirty="0"/>
              <a:t>When connecting to a remote system, consider the data model in the local project.</a:t>
            </a:r>
          </a:p>
          <a:p>
            <a:r>
              <a:rPr lang="en-US" dirty="0"/>
              <a:t>When connecting to a Haystack server using the Haystack Connector, the remote data model will be shown assuming the remote system is following standard Haystack tagging conventions.</a:t>
            </a:r>
          </a:p>
          <a:p>
            <a:r>
              <a:rPr lang="en-US" dirty="0"/>
              <a:t>Most other protocols won’t have a standard way of displaying a data model, so the data model needs to be setup in the local project prior to connecting to the remote system.</a:t>
            </a:r>
          </a:p>
          <a:p>
            <a:endParaRPr lang="en-US" dirty="0"/>
          </a:p>
        </p:txBody>
      </p:sp>
      <p:sp>
        <p:nvSpPr>
          <p:cNvPr id="2" name="Slide Number Placeholder 1">
            <a:extLst>
              <a:ext uri="{FF2B5EF4-FFF2-40B4-BE49-F238E27FC236}">
                <a16:creationId xmlns:a16="http://schemas.microsoft.com/office/drawing/2014/main" id="{1BA8449D-A57F-ED47-B7B8-FBD0DD0E08E2}"/>
              </a:ext>
            </a:extLst>
          </p:cNvPr>
          <p:cNvSpPr>
            <a:spLocks noGrp="1"/>
          </p:cNvSpPr>
          <p:nvPr>
            <p:ph type="sldNum" sz="quarter" idx="10"/>
          </p:nvPr>
        </p:nvSpPr>
        <p:spPr/>
        <p:txBody>
          <a:bodyPr/>
          <a:lstStyle/>
          <a:p>
            <a:fld id="{883367F5-4E0A-4145-89EF-EB14BF69BB05}" type="slidenum">
              <a:rPr lang="en-US" smtClean="0"/>
              <a:pPr/>
              <a:t>12</a:t>
            </a:fld>
            <a:endParaRPr lang="en-US"/>
          </a:p>
        </p:txBody>
      </p:sp>
      <p:grpSp>
        <p:nvGrpSpPr>
          <p:cNvPr id="9" name="Group 8">
            <a:extLst>
              <a:ext uri="{FF2B5EF4-FFF2-40B4-BE49-F238E27FC236}">
                <a16:creationId xmlns:a16="http://schemas.microsoft.com/office/drawing/2014/main" id="{14B4C89A-0024-EB49-BA85-8EE135027E7B}"/>
              </a:ext>
            </a:extLst>
          </p:cNvPr>
          <p:cNvGrpSpPr/>
          <p:nvPr/>
        </p:nvGrpSpPr>
        <p:grpSpPr>
          <a:xfrm>
            <a:off x="12109541" y="138892"/>
            <a:ext cx="973945" cy="1240645"/>
            <a:chOff x="12109541" y="138892"/>
            <a:chExt cx="973945" cy="1240645"/>
          </a:xfrm>
        </p:grpSpPr>
        <p:pic>
          <p:nvPicPr>
            <p:cNvPr id="11" name="Graphic 10">
              <a:extLst>
                <a:ext uri="{FF2B5EF4-FFF2-40B4-BE49-F238E27FC236}">
                  <a16:creationId xmlns:a16="http://schemas.microsoft.com/office/drawing/2014/main" id="{50F3EDCD-8FFF-B74F-9A86-A99DDF65A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138892"/>
              <a:ext cx="973945" cy="973945"/>
            </a:xfrm>
            <a:prstGeom prst="rect">
              <a:avLst/>
            </a:prstGeom>
          </p:spPr>
        </p:pic>
        <p:sp>
          <p:nvSpPr>
            <p:cNvPr id="13" name="TextBox 12">
              <a:extLst>
                <a:ext uri="{FF2B5EF4-FFF2-40B4-BE49-F238E27FC236}">
                  <a16:creationId xmlns:a16="http://schemas.microsoft.com/office/drawing/2014/main" id="{5B83AF8F-41B7-1B41-8144-D4F3C3E16C3C}"/>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Tree>
    <p:extLst>
      <p:ext uri="{BB962C8B-B14F-4D97-AF65-F5344CB8AC3E}">
        <p14:creationId xmlns:p14="http://schemas.microsoft.com/office/powerpoint/2010/main" val="186587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C6929-9827-E344-B45A-B61E78DF1A84}"/>
              </a:ext>
            </a:extLst>
          </p:cNvPr>
          <p:cNvPicPr>
            <a:picLocks noChangeAspect="1"/>
          </p:cNvPicPr>
          <p:nvPr/>
        </p:nvPicPr>
        <p:blipFill>
          <a:blip r:embed="rId3"/>
          <a:stretch>
            <a:fillRect/>
          </a:stretch>
        </p:blipFill>
        <p:spPr>
          <a:xfrm>
            <a:off x="6375529" y="4336466"/>
            <a:ext cx="6625981" cy="2683571"/>
          </a:xfrm>
          <a:prstGeom prst="rect">
            <a:avLst/>
          </a:prstGeom>
          <a:ln>
            <a:solidFill>
              <a:schemeClr val="tx1"/>
            </a:solidFill>
          </a:ln>
        </p:spPr>
      </p:pic>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lgn="l"/>
            <a:r>
              <a:rPr lang="en-US" sz="4000" b="1" dirty="0">
                <a:solidFill>
                  <a:srgbClr val="306091"/>
                </a:solidFill>
              </a:rPr>
              <a:t>Create a local SkySpark equip record</a:t>
            </a:r>
            <a:endParaRPr lang="en-US" sz="3600" i="1" dirty="0">
              <a:solidFill>
                <a:schemeClr val="tx1"/>
              </a:solidFill>
            </a:endParaRPr>
          </a:p>
        </p:txBody>
      </p:sp>
      <p:sp>
        <p:nvSpPr>
          <p:cNvPr id="15" name="Content Placeholder 14"/>
          <p:cNvSpPr>
            <a:spLocks noGrp="1"/>
          </p:cNvSpPr>
          <p:nvPr>
            <p:ph idx="1"/>
          </p:nvPr>
        </p:nvSpPr>
        <p:spPr/>
        <p:txBody>
          <a:bodyPr/>
          <a:lstStyle/>
          <a:p>
            <a:r>
              <a:rPr lang="en-US" sz="2800" dirty="0"/>
              <a:t>Click on </a:t>
            </a:r>
            <a:r>
              <a:rPr lang="en-US" sz="2800" dirty="0">
                <a:solidFill>
                  <a:schemeClr val="accent2"/>
                </a:solidFill>
              </a:rPr>
              <a:t>Training Facility</a:t>
            </a:r>
            <a:r>
              <a:rPr lang="en-US" dirty="0">
                <a:solidFill>
                  <a:schemeClr val="tx1"/>
                </a:solidFill>
              </a:rPr>
              <a:t>.</a:t>
            </a:r>
          </a:p>
          <a:p>
            <a:r>
              <a:rPr lang="en-US" sz="2800" dirty="0"/>
              <a:t>Click on </a:t>
            </a:r>
            <a:r>
              <a:rPr lang="en-US" sz="2800" dirty="0">
                <a:solidFill>
                  <a:schemeClr val="accent2"/>
                </a:solidFill>
              </a:rPr>
              <a:t>New Child</a:t>
            </a:r>
            <a:r>
              <a:rPr lang="en-US" dirty="0"/>
              <a:t>.</a:t>
            </a:r>
          </a:p>
          <a:p>
            <a:r>
              <a:rPr lang="en-US" sz="2800" dirty="0"/>
              <a:t>Expand </a:t>
            </a:r>
            <a:r>
              <a:rPr lang="en-US" sz="2800" dirty="0">
                <a:solidFill>
                  <a:schemeClr val="accent2"/>
                </a:solidFill>
              </a:rPr>
              <a:t>equip</a:t>
            </a:r>
            <a:r>
              <a:rPr lang="en-US" sz="2800" dirty="0"/>
              <a:t> =&gt; </a:t>
            </a:r>
            <a:r>
              <a:rPr lang="en-US" sz="2800" dirty="0" err="1">
                <a:solidFill>
                  <a:schemeClr val="accent2"/>
                </a:solidFill>
              </a:rPr>
              <a:t>airHandlingEquip</a:t>
            </a:r>
            <a:r>
              <a:rPr lang="en-US" sz="2800" dirty="0"/>
              <a:t> =&gt; </a:t>
            </a:r>
            <a:r>
              <a:rPr lang="en-US" sz="2800" dirty="0">
                <a:solidFill>
                  <a:schemeClr val="accent2"/>
                </a:solidFill>
              </a:rPr>
              <a:t>ahu</a:t>
            </a:r>
            <a:r>
              <a:rPr lang="en-US" sz="2800" dirty="0"/>
              <a:t> =&gt; </a:t>
            </a:r>
            <a:r>
              <a:rPr lang="en-US" sz="2800" dirty="0" err="1">
                <a:solidFill>
                  <a:schemeClr val="accent2"/>
                </a:solidFill>
              </a:rPr>
              <a:t>rtu</a:t>
            </a:r>
            <a:r>
              <a:rPr lang="en-US" sz="2800" dirty="0">
                <a:solidFill>
                  <a:schemeClr val="accent2"/>
                </a:solidFill>
              </a:rPr>
              <a:t> ahu</a:t>
            </a:r>
          </a:p>
          <a:p>
            <a:r>
              <a:rPr lang="en-US" sz="2800" dirty="0">
                <a:solidFill>
                  <a:schemeClr val="tx1"/>
                </a:solidFill>
              </a:rPr>
              <a:t>Click</a:t>
            </a:r>
            <a:r>
              <a:rPr lang="en-US" sz="2800" dirty="0">
                <a:solidFill>
                  <a:schemeClr val="accent2"/>
                </a:solidFill>
              </a:rPr>
              <a:t> Ok</a:t>
            </a:r>
            <a:r>
              <a:rPr lang="en-US" dirty="0"/>
              <a:t>.</a:t>
            </a:r>
          </a:p>
          <a:p>
            <a:r>
              <a:rPr lang="en-US" sz="2800" dirty="0"/>
              <a:t>Change the </a:t>
            </a:r>
            <a:r>
              <a:rPr lang="en-US" sz="2800" dirty="0" err="1">
                <a:solidFill>
                  <a:srgbClr val="00B050"/>
                </a:solidFill>
              </a:rPr>
              <a:t>navName</a:t>
            </a:r>
            <a:r>
              <a:rPr lang="en-US" sz="2800" dirty="0"/>
              <a:t> to </a:t>
            </a:r>
            <a:r>
              <a:rPr lang="en-US" u="sng" dirty="0"/>
              <a:t>RTU-1</a:t>
            </a:r>
            <a:r>
              <a:rPr lang="en-US" dirty="0"/>
              <a:t>.</a:t>
            </a:r>
          </a:p>
          <a:p>
            <a:r>
              <a:rPr lang="en-US" sz="2800" dirty="0">
                <a:solidFill>
                  <a:schemeClr val="tx1"/>
                </a:solidFill>
              </a:rPr>
              <a:t>Click</a:t>
            </a:r>
            <a:r>
              <a:rPr lang="en-US" sz="2800" dirty="0">
                <a:solidFill>
                  <a:schemeClr val="accent2"/>
                </a:solidFill>
              </a:rPr>
              <a:t> Ok</a:t>
            </a:r>
            <a:r>
              <a:rPr lang="en-US" dirty="0"/>
              <a:t>.</a:t>
            </a:r>
          </a:p>
          <a:p>
            <a:r>
              <a:rPr lang="en-US" sz="2800" dirty="0">
                <a:solidFill>
                  <a:schemeClr val="tx1"/>
                </a:solidFill>
              </a:rPr>
              <a:t>Expand the </a:t>
            </a:r>
            <a:r>
              <a:rPr lang="en-US" dirty="0">
                <a:solidFill>
                  <a:schemeClr val="accent2"/>
                </a:solidFill>
              </a:rPr>
              <a:t>Training Facility </a:t>
            </a:r>
            <a:r>
              <a:rPr lang="en-US" sz="2800" dirty="0">
                <a:solidFill>
                  <a:schemeClr val="tx1"/>
                </a:solidFill>
              </a:rPr>
              <a:t>by clicking on the triangle.</a:t>
            </a:r>
          </a:p>
          <a:p>
            <a:r>
              <a:rPr lang="en-US" sz="2800" dirty="0">
                <a:solidFill>
                  <a:schemeClr val="tx1"/>
                </a:solidFill>
              </a:rPr>
              <a:t>Click on </a:t>
            </a:r>
            <a:r>
              <a:rPr lang="en-US" sz="2800" dirty="0">
                <a:solidFill>
                  <a:schemeClr val="accent2"/>
                </a:solidFill>
              </a:rPr>
              <a:t>RTU-1</a:t>
            </a:r>
            <a:r>
              <a:rPr lang="en-US" dirty="0">
                <a:solidFill>
                  <a:schemeClr val="tx1"/>
                </a:solidFill>
              </a:rPr>
              <a:t>.</a:t>
            </a:r>
          </a:p>
          <a:p>
            <a:r>
              <a:rPr lang="en-US" dirty="0">
                <a:solidFill>
                  <a:schemeClr val="tx1"/>
                </a:solidFill>
              </a:rPr>
              <a:t>Continue to next slide.</a:t>
            </a:r>
          </a:p>
        </p:txBody>
      </p:sp>
      <p:pic>
        <p:nvPicPr>
          <p:cNvPr id="3" name="Picture 2">
            <a:extLst>
              <a:ext uri="{FF2B5EF4-FFF2-40B4-BE49-F238E27FC236}">
                <a16:creationId xmlns:a16="http://schemas.microsoft.com/office/drawing/2014/main" id="{D8AD812B-4876-7543-B983-AB566C173EC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22151" y="1321315"/>
            <a:ext cx="3726793" cy="4360348"/>
          </a:xfrm>
          <a:prstGeom prst="rect">
            <a:avLst/>
          </a:prstGeom>
          <a:ln>
            <a:solidFill>
              <a:schemeClr val="tx1"/>
            </a:solidFill>
          </a:ln>
        </p:spPr>
      </p:pic>
      <p:pic>
        <p:nvPicPr>
          <p:cNvPr id="4" name="Picture 3">
            <a:extLst>
              <a:ext uri="{FF2B5EF4-FFF2-40B4-BE49-F238E27FC236}">
                <a16:creationId xmlns:a16="http://schemas.microsoft.com/office/drawing/2014/main" id="{E3FC2F02-E583-9A49-A395-08B19F8B0DF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585073" y="2270214"/>
            <a:ext cx="3365500" cy="2324100"/>
          </a:xfrm>
          <a:prstGeom prst="rect">
            <a:avLst/>
          </a:prstGeom>
          <a:ln>
            <a:solidFill>
              <a:schemeClr val="tx1"/>
            </a:solidFill>
          </a:ln>
        </p:spPr>
      </p:pic>
      <p:sp>
        <p:nvSpPr>
          <p:cNvPr id="13" name="Oval 12">
            <a:extLst>
              <a:ext uri="{FF2B5EF4-FFF2-40B4-BE49-F238E27FC236}">
                <a16:creationId xmlns:a16="http://schemas.microsoft.com/office/drawing/2014/main" id="{1C50EC4D-F410-5D40-B251-104B6CFE8C79}"/>
              </a:ext>
            </a:extLst>
          </p:cNvPr>
          <p:cNvSpPr/>
          <p:nvPr/>
        </p:nvSpPr>
        <p:spPr bwMode="auto">
          <a:xfrm>
            <a:off x="6419320" y="5456237"/>
            <a:ext cx="262151" cy="24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6" name="Oval 15">
            <a:extLst>
              <a:ext uri="{FF2B5EF4-FFF2-40B4-BE49-F238E27FC236}">
                <a16:creationId xmlns:a16="http://schemas.microsoft.com/office/drawing/2014/main" id="{1552F2F6-7591-294D-9CE3-CCFD67F207A0}"/>
              </a:ext>
            </a:extLst>
          </p:cNvPr>
          <p:cNvSpPr/>
          <p:nvPr/>
        </p:nvSpPr>
        <p:spPr bwMode="auto">
          <a:xfrm>
            <a:off x="11216362" y="3354152"/>
            <a:ext cx="665163" cy="42219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1" name="Group 10">
            <a:extLst>
              <a:ext uri="{FF2B5EF4-FFF2-40B4-BE49-F238E27FC236}">
                <a16:creationId xmlns:a16="http://schemas.microsoft.com/office/drawing/2014/main" id="{E6E25009-F590-1E4A-B505-F296B9DB92B3}"/>
              </a:ext>
            </a:extLst>
          </p:cNvPr>
          <p:cNvGrpSpPr/>
          <p:nvPr/>
        </p:nvGrpSpPr>
        <p:grpSpPr>
          <a:xfrm>
            <a:off x="12109541" y="138892"/>
            <a:ext cx="973945" cy="1240645"/>
            <a:chOff x="12109541" y="138892"/>
            <a:chExt cx="973945" cy="1240645"/>
          </a:xfrm>
        </p:grpSpPr>
        <p:pic>
          <p:nvPicPr>
            <p:cNvPr id="17" name="Graphic 16">
              <a:extLst>
                <a:ext uri="{FF2B5EF4-FFF2-40B4-BE49-F238E27FC236}">
                  <a16:creationId xmlns:a16="http://schemas.microsoft.com/office/drawing/2014/main" id="{9E92240F-05F5-5A45-BC79-3F66C8FE2B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09541" y="138892"/>
              <a:ext cx="973945" cy="973945"/>
            </a:xfrm>
            <a:prstGeom prst="rect">
              <a:avLst/>
            </a:prstGeom>
          </p:spPr>
        </p:pic>
        <p:sp>
          <p:nvSpPr>
            <p:cNvPr id="18" name="TextBox 17">
              <a:extLst>
                <a:ext uri="{FF2B5EF4-FFF2-40B4-BE49-F238E27FC236}">
                  <a16:creationId xmlns:a16="http://schemas.microsoft.com/office/drawing/2014/main" id="{74743BA8-2D19-0A48-812D-DA1750F65A23}"/>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2" name="Slide Number Placeholder 1">
            <a:extLst>
              <a:ext uri="{FF2B5EF4-FFF2-40B4-BE49-F238E27FC236}">
                <a16:creationId xmlns:a16="http://schemas.microsoft.com/office/drawing/2014/main" id="{C126B2A9-9BC9-9347-81B9-C19AC14E99A0}"/>
              </a:ext>
            </a:extLst>
          </p:cNvPr>
          <p:cNvSpPr>
            <a:spLocks noGrp="1"/>
          </p:cNvSpPr>
          <p:nvPr>
            <p:ph type="sldNum" sz="quarter" idx="10"/>
          </p:nvPr>
        </p:nvSpPr>
        <p:spPr/>
        <p:txBody>
          <a:bodyPr/>
          <a:lstStyle/>
          <a:p>
            <a:fld id="{883367F5-4E0A-4145-89EF-EB14BF69BB05}" type="slidenum">
              <a:rPr lang="en-US" smtClean="0"/>
              <a:t>13</a:t>
            </a:fld>
            <a:endParaRPr lang="en-US"/>
          </a:p>
        </p:txBody>
      </p:sp>
      <p:sp>
        <p:nvSpPr>
          <p:cNvPr id="19" name="Oval 18">
            <a:extLst>
              <a:ext uri="{FF2B5EF4-FFF2-40B4-BE49-F238E27FC236}">
                <a16:creationId xmlns:a16="http://schemas.microsoft.com/office/drawing/2014/main" id="{A8C53F8E-F4CD-1C4C-8842-1BBAA49D03DF}"/>
              </a:ext>
            </a:extLst>
          </p:cNvPr>
          <p:cNvSpPr/>
          <p:nvPr/>
        </p:nvSpPr>
        <p:spPr bwMode="auto">
          <a:xfrm>
            <a:off x="7891198" y="1833327"/>
            <a:ext cx="262151" cy="24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0" name="Oval 19">
            <a:extLst>
              <a:ext uri="{FF2B5EF4-FFF2-40B4-BE49-F238E27FC236}">
                <a16:creationId xmlns:a16="http://schemas.microsoft.com/office/drawing/2014/main" id="{2AAD9B8A-5519-9A49-A4E1-FF3A11CC6E01}"/>
              </a:ext>
            </a:extLst>
          </p:cNvPr>
          <p:cNvSpPr/>
          <p:nvPr/>
        </p:nvSpPr>
        <p:spPr bwMode="auto">
          <a:xfrm>
            <a:off x="8022273" y="2402633"/>
            <a:ext cx="262151" cy="24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1" name="Oval 20">
            <a:extLst>
              <a:ext uri="{FF2B5EF4-FFF2-40B4-BE49-F238E27FC236}">
                <a16:creationId xmlns:a16="http://schemas.microsoft.com/office/drawing/2014/main" id="{589DF741-47EC-2D45-9C52-7CE7DA3A3930}"/>
              </a:ext>
            </a:extLst>
          </p:cNvPr>
          <p:cNvSpPr/>
          <p:nvPr/>
        </p:nvSpPr>
        <p:spPr bwMode="auto">
          <a:xfrm>
            <a:off x="8156523" y="2713734"/>
            <a:ext cx="262151" cy="24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2" name="TextBox 21">
            <a:extLst>
              <a:ext uri="{FF2B5EF4-FFF2-40B4-BE49-F238E27FC236}">
                <a16:creationId xmlns:a16="http://schemas.microsoft.com/office/drawing/2014/main" id="{0148FC91-6F9B-894C-9B5B-FDE78BE26970}"/>
              </a:ext>
            </a:extLst>
          </p:cNvPr>
          <p:cNvSpPr txBox="1"/>
          <p:nvPr/>
        </p:nvSpPr>
        <p:spPr>
          <a:xfrm>
            <a:off x="7465012" y="2112250"/>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23" name="Oval 22">
            <a:extLst>
              <a:ext uri="{FF2B5EF4-FFF2-40B4-BE49-F238E27FC236}">
                <a16:creationId xmlns:a16="http://schemas.microsoft.com/office/drawing/2014/main" id="{F428F145-2F27-3943-A4E5-444E14FCEA26}"/>
              </a:ext>
            </a:extLst>
          </p:cNvPr>
          <p:cNvSpPr/>
          <p:nvPr/>
        </p:nvSpPr>
        <p:spPr bwMode="auto">
          <a:xfrm>
            <a:off x="10225087" y="5253868"/>
            <a:ext cx="665163" cy="42219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TextBox 23">
            <a:extLst>
              <a:ext uri="{FF2B5EF4-FFF2-40B4-BE49-F238E27FC236}">
                <a16:creationId xmlns:a16="http://schemas.microsoft.com/office/drawing/2014/main" id="{9DBDCDCB-E816-F24D-AAA3-DAC667DFF765}"/>
              </a:ext>
            </a:extLst>
          </p:cNvPr>
          <p:cNvSpPr txBox="1"/>
          <p:nvPr/>
        </p:nvSpPr>
        <p:spPr>
          <a:xfrm>
            <a:off x="9945737" y="4909943"/>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
        <p:nvSpPr>
          <p:cNvPr id="25" name="Oval 24">
            <a:extLst>
              <a:ext uri="{FF2B5EF4-FFF2-40B4-BE49-F238E27FC236}">
                <a16:creationId xmlns:a16="http://schemas.microsoft.com/office/drawing/2014/main" id="{D51226BB-0913-F04C-B891-65CAE08EEEF7}"/>
              </a:ext>
            </a:extLst>
          </p:cNvPr>
          <p:cNvSpPr/>
          <p:nvPr/>
        </p:nvSpPr>
        <p:spPr bwMode="auto">
          <a:xfrm>
            <a:off x="8346660" y="3233368"/>
            <a:ext cx="1040227" cy="24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6" name="TextBox 25">
            <a:extLst>
              <a:ext uri="{FF2B5EF4-FFF2-40B4-BE49-F238E27FC236}">
                <a16:creationId xmlns:a16="http://schemas.microsoft.com/office/drawing/2014/main" id="{0D55246C-12FF-874E-9582-05E064C67378}"/>
              </a:ext>
            </a:extLst>
          </p:cNvPr>
          <p:cNvSpPr txBox="1"/>
          <p:nvPr/>
        </p:nvSpPr>
        <p:spPr>
          <a:xfrm>
            <a:off x="10860625" y="313677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5</a:t>
            </a:r>
          </a:p>
        </p:txBody>
      </p:sp>
      <p:sp>
        <p:nvSpPr>
          <p:cNvPr id="27" name="TextBox 26">
            <a:extLst>
              <a:ext uri="{FF2B5EF4-FFF2-40B4-BE49-F238E27FC236}">
                <a16:creationId xmlns:a16="http://schemas.microsoft.com/office/drawing/2014/main" id="{EE670CCC-F3F6-8643-82F4-FD6D24EF8D4E}"/>
              </a:ext>
            </a:extLst>
          </p:cNvPr>
          <p:cNvSpPr txBox="1"/>
          <p:nvPr/>
        </p:nvSpPr>
        <p:spPr>
          <a:xfrm>
            <a:off x="6049224" y="5253868"/>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7</a:t>
            </a:r>
          </a:p>
        </p:txBody>
      </p:sp>
      <p:sp>
        <p:nvSpPr>
          <p:cNvPr id="28" name="TextBox 27">
            <a:extLst>
              <a:ext uri="{FF2B5EF4-FFF2-40B4-BE49-F238E27FC236}">
                <a16:creationId xmlns:a16="http://schemas.microsoft.com/office/drawing/2014/main" id="{FE7A9EC3-2D18-DC45-A5EF-B62557612FFE}"/>
              </a:ext>
            </a:extLst>
          </p:cNvPr>
          <p:cNvSpPr txBox="1"/>
          <p:nvPr/>
        </p:nvSpPr>
        <p:spPr>
          <a:xfrm>
            <a:off x="6049224" y="621823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8</a:t>
            </a:r>
          </a:p>
        </p:txBody>
      </p:sp>
      <p:sp>
        <p:nvSpPr>
          <p:cNvPr id="29" name="Oval 28">
            <a:extLst>
              <a:ext uri="{FF2B5EF4-FFF2-40B4-BE49-F238E27FC236}">
                <a16:creationId xmlns:a16="http://schemas.microsoft.com/office/drawing/2014/main" id="{A6E37179-2FD2-1C44-BCFE-F6AFE21F0A47}"/>
              </a:ext>
            </a:extLst>
          </p:cNvPr>
          <p:cNvSpPr/>
          <p:nvPr/>
        </p:nvSpPr>
        <p:spPr bwMode="auto">
          <a:xfrm>
            <a:off x="6550395" y="6218237"/>
            <a:ext cx="1007692" cy="34368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extLst>
      <p:ext uri="{BB962C8B-B14F-4D97-AF65-F5344CB8AC3E}">
        <p14:creationId xmlns:p14="http://schemas.microsoft.com/office/powerpoint/2010/main" val="1633977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077D9C-538F-8D48-91E7-BEEEF5B390CF}"/>
              </a:ext>
            </a:extLst>
          </p:cNvPr>
          <p:cNvPicPr>
            <a:picLocks noChangeAspect="1"/>
          </p:cNvPicPr>
          <p:nvPr/>
        </p:nvPicPr>
        <p:blipFill>
          <a:blip r:embed="rId3"/>
          <a:stretch>
            <a:fillRect/>
          </a:stretch>
        </p:blipFill>
        <p:spPr>
          <a:xfrm>
            <a:off x="5729287" y="1733312"/>
            <a:ext cx="7672387" cy="4626450"/>
          </a:xfrm>
          <a:prstGeom prst="rect">
            <a:avLst/>
          </a:prstGeom>
          <a:ln>
            <a:solidFill>
              <a:schemeClr val="tx1"/>
            </a:solidFill>
          </a:ln>
        </p:spPr>
      </p:pic>
      <p:sp>
        <p:nvSpPr>
          <p:cNvPr id="14" name="Title 13"/>
          <p:cNvSpPr>
            <a:spLocks noGrp="1"/>
          </p:cNvSpPr>
          <p:nvPr>
            <p:ph type="title"/>
          </p:nvPr>
        </p:nvSpPr>
        <p:spPr/>
        <p:txBody>
          <a:bodyPr/>
          <a:lstStyle/>
          <a:p>
            <a:pPr lvl="0"/>
            <a:r>
              <a:rPr lang="en-US" dirty="0"/>
              <a:t>Bind Remote point to local SkySpark project</a:t>
            </a:r>
          </a:p>
        </p:txBody>
      </p:sp>
      <p:sp>
        <p:nvSpPr>
          <p:cNvPr id="15" name="Content Placeholder 14"/>
          <p:cNvSpPr>
            <a:spLocks noGrp="1"/>
          </p:cNvSpPr>
          <p:nvPr>
            <p:ph idx="1"/>
          </p:nvPr>
        </p:nvSpPr>
        <p:spPr/>
        <p:txBody>
          <a:bodyPr/>
          <a:lstStyle/>
          <a:p>
            <a:r>
              <a:rPr lang="en-US" dirty="0"/>
              <a:t>Expand the connector.</a:t>
            </a:r>
          </a:p>
          <a:p>
            <a:r>
              <a:rPr lang="en-US" dirty="0"/>
              <a:t>Expand </a:t>
            </a:r>
            <a:r>
              <a:rPr lang="en-US" dirty="0">
                <a:solidFill>
                  <a:schemeClr val="accent2"/>
                </a:solidFill>
              </a:rPr>
              <a:t>Gaithersburg</a:t>
            </a:r>
            <a:r>
              <a:rPr lang="en-US" dirty="0"/>
              <a:t>.</a:t>
            </a:r>
          </a:p>
          <a:p>
            <a:r>
              <a:rPr lang="en-US" dirty="0"/>
              <a:t>Expand RTU-1.</a:t>
            </a:r>
          </a:p>
          <a:p>
            <a:r>
              <a:rPr lang="en-US" dirty="0"/>
              <a:t>Click on </a:t>
            </a:r>
            <a:r>
              <a:rPr lang="en-US" u="sng" dirty="0" err="1"/>
              <a:t>DischargePressure</a:t>
            </a:r>
            <a:r>
              <a:rPr lang="en-US" dirty="0"/>
              <a:t>.</a:t>
            </a:r>
          </a:p>
          <a:p>
            <a:r>
              <a:rPr lang="en-US" dirty="0"/>
              <a:t>Click </a:t>
            </a:r>
            <a:r>
              <a:rPr lang="en-US" dirty="0">
                <a:solidFill>
                  <a:schemeClr val="accent2"/>
                </a:solidFill>
              </a:rPr>
              <a:t>Bind</a:t>
            </a:r>
            <a:r>
              <a:rPr lang="en-US" dirty="0"/>
              <a:t>.</a:t>
            </a:r>
          </a:p>
          <a:p>
            <a:r>
              <a:rPr lang="en-US" dirty="0"/>
              <a:t>Continue to next slide.</a:t>
            </a:r>
          </a:p>
        </p:txBody>
      </p:sp>
      <p:sp>
        <p:nvSpPr>
          <p:cNvPr id="2" name="Slide Number Placeholder 1">
            <a:extLst>
              <a:ext uri="{FF2B5EF4-FFF2-40B4-BE49-F238E27FC236}">
                <a16:creationId xmlns:a16="http://schemas.microsoft.com/office/drawing/2014/main" id="{B8941EB9-D24E-0348-8277-84D5131F4588}"/>
              </a:ext>
            </a:extLst>
          </p:cNvPr>
          <p:cNvSpPr>
            <a:spLocks noGrp="1"/>
          </p:cNvSpPr>
          <p:nvPr>
            <p:ph type="sldNum" sz="quarter" idx="10"/>
          </p:nvPr>
        </p:nvSpPr>
        <p:spPr/>
        <p:txBody>
          <a:bodyPr/>
          <a:lstStyle/>
          <a:p>
            <a:fld id="{883367F5-4E0A-4145-89EF-EB14BF69BB05}" type="slidenum">
              <a:rPr lang="en-US" smtClean="0"/>
              <a:pPr/>
              <a:t>14</a:t>
            </a:fld>
            <a:endParaRPr lang="en-US"/>
          </a:p>
        </p:txBody>
      </p:sp>
      <p:sp>
        <p:nvSpPr>
          <p:cNvPr id="25" name="Oval 24">
            <a:extLst>
              <a:ext uri="{FF2B5EF4-FFF2-40B4-BE49-F238E27FC236}">
                <a16:creationId xmlns:a16="http://schemas.microsoft.com/office/drawing/2014/main" id="{C57B9470-81B5-B94E-99D7-61AD3C4D2329}"/>
              </a:ext>
            </a:extLst>
          </p:cNvPr>
          <p:cNvSpPr/>
          <p:nvPr/>
        </p:nvSpPr>
        <p:spPr bwMode="auto">
          <a:xfrm>
            <a:off x="10909742" y="2592387"/>
            <a:ext cx="228600" cy="196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7" name="Oval 26">
            <a:extLst>
              <a:ext uri="{FF2B5EF4-FFF2-40B4-BE49-F238E27FC236}">
                <a16:creationId xmlns:a16="http://schemas.microsoft.com/office/drawing/2014/main" id="{E3740364-5CF6-8742-961A-0A2E834B7FC4}"/>
              </a:ext>
            </a:extLst>
          </p:cNvPr>
          <p:cNvSpPr/>
          <p:nvPr/>
        </p:nvSpPr>
        <p:spPr bwMode="auto">
          <a:xfrm>
            <a:off x="11050110" y="3049587"/>
            <a:ext cx="228600" cy="196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8" name="Oval 27">
            <a:extLst>
              <a:ext uri="{FF2B5EF4-FFF2-40B4-BE49-F238E27FC236}">
                <a16:creationId xmlns:a16="http://schemas.microsoft.com/office/drawing/2014/main" id="{7D818DF6-C0F7-AE44-AB77-786842976362}"/>
              </a:ext>
            </a:extLst>
          </p:cNvPr>
          <p:cNvSpPr/>
          <p:nvPr/>
        </p:nvSpPr>
        <p:spPr bwMode="auto">
          <a:xfrm>
            <a:off x="11171770" y="5171400"/>
            <a:ext cx="228600" cy="196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0" name="Oval 29">
            <a:extLst>
              <a:ext uri="{FF2B5EF4-FFF2-40B4-BE49-F238E27FC236}">
                <a16:creationId xmlns:a16="http://schemas.microsoft.com/office/drawing/2014/main" id="{78ED5969-6E10-A14E-B623-A2FC18207046}"/>
              </a:ext>
            </a:extLst>
          </p:cNvPr>
          <p:cNvSpPr/>
          <p:nvPr/>
        </p:nvSpPr>
        <p:spPr bwMode="auto">
          <a:xfrm>
            <a:off x="10909742" y="5868987"/>
            <a:ext cx="2363345" cy="196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A6F0BF9E-D5F9-AE49-A1D9-188EF52DC37A}"/>
              </a:ext>
            </a:extLst>
          </p:cNvPr>
          <p:cNvSpPr/>
          <p:nvPr/>
        </p:nvSpPr>
        <p:spPr bwMode="auto">
          <a:xfrm>
            <a:off x="12511087" y="2255837"/>
            <a:ext cx="45720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52104B85-61A1-3741-A1AC-8154DC658B09}"/>
              </a:ext>
            </a:extLst>
          </p:cNvPr>
          <p:cNvGrpSpPr/>
          <p:nvPr/>
        </p:nvGrpSpPr>
        <p:grpSpPr>
          <a:xfrm>
            <a:off x="12109541" y="138892"/>
            <a:ext cx="973945" cy="1240645"/>
            <a:chOff x="12109541" y="138892"/>
            <a:chExt cx="973945" cy="1240645"/>
          </a:xfrm>
        </p:grpSpPr>
        <p:pic>
          <p:nvPicPr>
            <p:cNvPr id="18" name="Graphic 17">
              <a:extLst>
                <a:ext uri="{FF2B5EF4-FFF2-40B4-BE49-F238E27FC236}">
                  <a16:creationId xmlns:a16="http://schemas.microsoft.com/office/drawing/2014/main" id="{D509D5C6-A736-8C4A-88E1-6AB295F4A9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9" name="TextBox 18">
              <a:extLst>
                <a:ext uri="{FF2B5EF4-FFF2-40B4-BE49-F238E27FC236}">
                  <a16:creationId xmlns:a16="http://schemas.microsoft.com/office/drawing/2014/main" id="{F6025812-ADFB-694D-95F1-73B0564DA50A}"/>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21" name="TextBox 20">
            <a:extLst>
              <a:ext uri="{FF2B5EF4-FFF2-40B4-BE49-F238E27FC236}">
                <a16:creationId xmlns:a16="http://schemas.microsoft.com/office/drawing/2014/main" id="{97078DC0-CA41-514D-A77B-744C6D443DFB}"/>
              </a:ext>
            </a:extLst>
          </p:cNvPr>
          <p:cNvSpPr txBox="1"/>
          <p:nvPr/>
        </p:nvSpPr>
        <p:spPr>
          <a:xfrm>
            <a:off x="782850" y="4286360"/>
            <a:ext cx="4653980" cy="1380506"/>
          </a:xfrm>
          <a:prstGeom prst="rect">
            <a:avLst/>
          </a:prstGeom>
          <a:noFill/>
        </p:spPr>
        <p:txBody>
          <a:bodyPr wrap="square" rtlCol="0">
            <a:spAutoFit/>
          </a:bodyPr>
          <a:lstStyle/>
          <a:p>
            <a:r>
              <a:rPr lang="en-US" dirty="0">
                <a:solidFill>
                  <a:srgbClr val="FF0000"/>
                </a:solidFill>
              </a:rPr>
              <a:t>It is also possible to drag the </a:t>
            </a:r>
            <a:r>
              <a:rPr lang="en-US" dirty="0" err="1">
                <a:solidFill>
                  <a:srgbClr val="FF0000"/>
                </a:solidFill>
              </a:rPr>
              <a:t>DischargePressure</a:t>
            </a:r>
            <a:r>
              <a:rPr lang="en-US" dirty="0">
                <a:solidFill>
                  <a:srgbClr val="FF0000"/>
                </a:solidFill>
              </a:rPr>
              <a:t> point from the Connector tree and drop it directly on the nav tree (left column) or the details pane (middle column).</a:t>
            </a:r>
          </a:p>
        </p:txBody>
      </p:sp>
      <p:sp>
        <p:nvSpPr>
          <p:cNvPr id="22" name="TextBox 21">
            <a:extLst>
              <a:ext uri="{FF2B5EF4-FFF2-40B4-BE49-F238E27FC236}">
                <a16:creationId xmlns:a16="http://schemas.microsoft.com/office/drawing/2014/main" id="{1FC0356A-5984-8B44-ADA4-6FC1B24F7CCD}"/>
              </a:ext>
            </a:extLst>
          </p:cNvPr>
          <p:cNvSpPr txBox="1"/>
          <p:nvPr/>
        </p:nvSpPr>
        <p:spPr>
          <a:xfrm>
            <a:off x="782850" y="5857366"/>
            <a:ext cx="4653980" cy="1122871"/>
          </a:xfrm>
          <a:prstGeom prst="rect">
            <a:avLst/>
          </a:prstGeom>
          <a:noFill/>
        </p:spPr>
        <p:txBody>
          <a:bodyPr wrap="square" rtlCol="0">
            <a:spAutoFit/>
          </a:bodyPr>
          <a:lstStyle/>
          <a:p>
            <a:r>
              <a:rPr lang="en-US" dirty="0">
                <a:solidFill>
                  <a:srgbClr val="FF0000"/>
                </a:solidFill>
              </a:rPr>
              <a:t>Selecting multiple points in the Connector tree and dragging and dropping them on an equip record will bring up the multi-bind dialog.</a:t>
            </a:r>
          </a:p>
        </p:txBody>
      </p:sp>
      <p:sp>
        <p:nvSpPr>
          <p:cNvPr id="23" name="TextBox 22">
            <a:extLst>
              <a:ext uri="{FF2B5EF4-FFF2-40B4-BE49-F238E27FC236}">
                <a16:creationId xmlns:a16="http://schemas.microsoft.com/office/drawing/2014/main" id="{CA7609B2-67CB-354D-8085-A2FA61D3BB78}"/>
              </a:ext>
            </a:extLst>
          </p:cNvPr>
          <p:cNvSpPr txBox="1"/>
          <p:nvPr/>
        </p:nvSpPr>
        <p:spPr>
          <a:xfrm>
            <a:off x="5823585" y="3542331"/>
            <a:ext cx="2434582" cy="1380506"/>
          </a:xfrm>
          <a:prstGeom prst="rect">
            <a:avLst/>
          </a:prstGeom>
          <a:noFill/>
        </p:spPr>
        <p:txBody>
          <a:bodyPr wrap="square" rtlCol="0">
            <a:spAutoFit/>
          </a:bodyPr>
          <a:lstStyle/>
          <a:p>
            <a:r>
              <a:rPr lang="en-US" dirty="0">
                <a:solidFill>
                  <a:srgbClr val="FF0000"/>
                </a:solidFill>
              </a:rPr>
              <a:t>Must have a destination record selected in the nav tree for the Bind button to be active</a:t>
            </a:r>
          </a:p>
        </p:txBody>
      </p:sp>
      <p:sp>
        <p:nvSpPr>
          <p:cNvPr id="20" name="TextBox 19">
            <a:extLst>
              <a:ext uri="{FF2B5EF4-FFF2-40B4-BE49-F238E27FC236}">
                <a16:creationId xmlns:a16="http://schemas.microsoft.com/office/drawing/2014/main" id="{D42B63CA-9A19-2C4F-BC17-B1523F4CECF0}"/>
              </a:ext>
            </a:extLst>
          </p:cNvPr>
          <p:cNvSpPr txBox="1"/>
          <p:nvPr/>
        </p:nvSpPr>
        <p:spPr>
          <a:xfrm>
            <a:off x="10529887" y="2514033"/>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
        <p:nvSpPr>
          <p:cNvPr id="24" name="TextBox 23">
            <a:extLst>
              <a:ext uri="{FF2B5EF4-FFF2-40B4-BE49-F238E27FC236}">
                <a16:creationId xmlns:a16="http://schemas.microsoft.com/office/drawing/2014/main" id="{9AC36405-DD08-374C-AA6C-07B9C1F670DF}"/>
              </a:ext>
            </a:extLst>
          </p:cNvPr>
          <p:cNvSpPr txBox="1"/>
          <p:nvPr/>
        </p:nvSpPr>
        <p:spPr>
          <a:xfrm>
            <a:off x="10674647" y="2966233"/>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26" name="TextBox 25">
            <a:extLst>
              <a:ext uri="{FF2B5EF4-FFF2-40B4-BE49-F238E27FC236}">
                <a16:creationId xmlns:a16="http://schemas.microsoft.com/office/drawing/2014/main" id="{2765C8E0-4879-F54A-86D2-DFC434F39CCC}"/>
              </a:ext>
            </a:extLst>
          </p:cNvPr>
          <p:cNvSpPr txBox="1"/>
          <p:nvPr/>
        </p:nvSpPr>
        <p:spPr>
          <a:xfrm>
            <a:off x="10827047" y="5088282"/>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29" name="TextBox 28">
            <a:extLst>
              <a:ext uri="{FF2B5EF4-FFF2-40B4-BE49-F238E27FC236}">
                <a16:creationId xmlns:a16="http://schemas.microsoft.com/office/drawing/2014/main" id="{2C84D5D2-C634-1B40-8C5E-75149F04BEE3}"/>
              </a:ext>
            </a:extLst>
          </p:cNvPr>
          <p:cNvSpPr txBox="1"/>
          <p:nvPr/>
        </p:nvSpPr>
        <p:spPr>
          <a:xfrm>
            <a:off x="10573003" y="579561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
        <p:nvSpPr>
          <p:cNvPr id="31" name="TextBox 30">
            <a:extLst>
              <a:ext uri="{FF2B5EF4-FFF2-40B4-BE49-F238E27FC236}">
                <a16:creationId xmlns:a16="http://schemas.microsoft.com/office/drawing/2014/main" id="{7CFE638F-E394-5742-BF9B-662BD8E51391}"/>
              </a:ext>
            </a:extLst>
          </p:cNvPr>
          <p:cNvSpPr txBox="1"/>
          <p:nvPr/>
        </p:nvSpPr>
        <p:spPr>
          <a:xfrm>
            <a:off x="12155875" y="2231458"/>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5</a:t>
            </a:r>
          </a:p>
        </p:txBody>
      </p:sp>
    </p:spTree>
    <p:extLst>
      <p:ext uri="{BB962C8B-B14F-4D97-AF65-F5344CB8AC3E}">
        <p14:creationId xmlns:p14="http://schemas.microsoft.com/office/powerpoint/2010/main" val="1443339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06D896-31C1-764C-B5A7-B3EE4204CECD}"/>
              </a:ext>
            </a:extLst>
          </p:cNvPr>
          <p:cNvPicPr>
            <a:picLocks noChangeAspect="1"/>
          </p:cNvPicPr>
          <p:nvPr/>
        </p:nvPicPr>
        <p:blipFill>
          <a:blip r:embed="rId3"/>
          <a:stretch>
            <a:fillRect/>
          </a:stretch>
        </p:blipFill>
        <p:spPr>
          <a:xfrm>
            <a:off x="6186487" y="1371600"/>
            <a:ext cx="6395461" cy="5532437"/>
          </a:xfrm>
          <a:prstGeom prst="rect">
            <a:avLst/>
          </a:prstGeom>
          <a:ln>
            <a:solidFill>
              <a:schemeClr val="tx1"/>
            </a:solidFill>
          </a:ln>
        </p:spPr>
      </p:pic>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Automatically Create local SkySpark point</a:t>
            </a:r>
          </a:p>
        </p:txBody>
      </p:sp>
      <p:sp>
        <p:nvSpPr>
          <p:cNvPr id="15" name="Content Placeholder 14"/>
          <p:cNvSpPr>
            <a:spLocks noGrp="1"/>
          </p:cNvSpPr>
          <p:nvPr>
            <p:ph idx="1"/>
          </p:nvPr>
        </p:nvSpPr>
        <p:spPr>
          <a:xfrm>
            <a:off x="670932" y="1341438"/>
            <a:ext cx="5695983" cy="5414964"/>
          </a:xfrm>
        </p:spPr>
        <p:txBody>
          <a:bodyPr/>
          <a:lstStyle/>
          <a:p>
            <a:r>
              <a:rPr lang="en-US" dirty="0"/>
              <a:t>The </a:t>
            </a:r>
            <a:r>
              <a:rPr lang="en-US" dirty="0">
                <a:solidFill>
                  <a:schemeClr val="accent2"/>
                </a:solidFill>
              </a:rPr>
              <a:t>Edit Record </a:t>
            </a:r>
            <a:r>
              <a:rPr lang="en-US" dirty="0"/>
              <a:t>dialog appears with all the tags that will be added to the new local </a:t>
            </a:r>
            <a:r>
              <a:rPr lang="en-US" dirty="0">
                <a:solidFill>
                  <a:srgbClr val="00B050"/>
                </a:solidFill>
              </a:rPr>
              <a:t>point</a:t>
            </a:r>
            <a:r>
              <a:rPr lang="en-US" dirty="0"/>
              <a:t> record automatically.</a:t>
            </a:r>
            <a:endParaRPr lang="en-US" dirty="0">
              <a:sym typeface="Wingdings"/>
            </a:endParaRPr>
          </a:p>
          <a:p>
            <a:r>
              <a:rPr lang="en-US" dirty="0">
                <a:sym typeface="Wingdings"/>
              </a:rPr>
              <a:t>Click </a:t>
            </a:r>
            <a:r>
              <a:rPr lang="en-US" dirty="0">
                <a:solidFill>
                  <a:schemeClr val="accent2"/>
                </a:solidFill>
                <a:sym typeface="Wingdings"/>
              </a:rPr>
              <a:t>Ok</a:t>
            </a:r>
            <a:r>
              <a:rPr lang="en-US" dirty="0">
                <a:sym typeface="Wingdings"/>
              </a:rPr>
              <a:t>.</a:t>
            </a:r>
          </a:p>
          <a:p>
            <a:r>
              <a:rPr lang="en-US" dirty="0">
                <a:sym typeface="Wingdings"/>
              </a:rPr>
              <a:t>Expand </a:t>
            </a:r>
            <a:r>
              <a:rPr lang="en-US" dirty="0">
                <a:solidFill>
                  <a:schemeClr val="accent2"/>
                </a:solidFill>
                <a:sym typeface="Wingdings"/>
              </a:rPr>
              <a:t>RTU-1</a:t>
            </a:r>
            <a:r>
              <a:rPr lang="en-US" dirty="0">
                <a:sym typeface="Wingdings"/>
              </a:rPr>
              <a:t>.</a:t>
            </a:r>
          </a:p>
          <a:p>
            <a:r>
              <a:rPr lang="en-US" dirty="0">
                <a:sym typeface="Wingdings"/>
              </a:rPr>
              <a:t>Click on </a:t>
            </a:r>
            <a:r>
              <a:rPr lang="en-US" dirty="0" err="1">
                <a:solidFill>
                  <a:schemeClr val="accent2"/>
                </a:solidFill>
                <a:sym typeface="Wingdings"/>
              </a:rPr>
              <a:t>DischargePressure</a:t>
            </a:r>
            <a:r>
              <a:rPr lang="en-US" dirty="0">
                <a:sym typeface="Wingdings"/>
              </a:rPr>
              <a:t>.</a:t>
            </a:r>
          </a:p>
          <a:p>
            <a:r>
              <a:rPr lang="en-US" dirty="0">
                <a:sym typeface="Wingdings"/>
              </a:rPr>
              <a:t>Continue to next exercise.</a:t>
            </a:r>
            <a:endParaRPr lang="en-US" dirty="0"/>
          </a:p>
        </p:txBody>
      </p:sp>
      <p:sp>
        <p:nvSpPr>
          <p:cNvPr id="2" name="Slide Number Placeholder 1">
            <a:extLst>
              <a:ext uri="{FF2B5EF4-FFF2-40B4-BE49-F238E27FC236}">
                <a16:creationId xmlns:a16="http://schemas.microsoft.com/office/drawing/2014/main" id="{43ED52E5-643C-2C4C-8D5C-F8AC7E192A72}"/>
              </a:ext>
            </a:extLst>
          </p:cNvPr>
          <p:cNvSpPr>
            <a:spLocks noGrp="1"/>
          </p:cNvSpPr>
          <p:nvPr>
            <p:ph type="sldNum" sz="quarter" idx="10"/>
          </p:nvPr>
        </p:nvSpPr>
        <p:spPr/>
        <p:txBody>
          <a:bodyPr/>
          <a:lstStyle/>
          <a:p>
            <a:fld id="{883367F5-4E0A-4145-89EF-EB14BF69BB05}" type="slidenum">
              <a:rPr lang="en-US" smtClean="0"/>
              <a:pPr/>
              <a:t>15</a:t>
            </a:fld>
            <a:endParaRPr lang="en-US"/>
          </a:p>
        </p:txBody>
      </p:sp>
      <p:grpSp>
        <p:nvGrpSpPr>
          <p:cNvPr id="8" name="Group 7">
            <a:extLst>
              <a:ext uri="{FF2B5EF4-FFF2-40B4-BE49-F238E27FC236}">
                <a16:creationId xmlns:a16="http://schemas.microsoft.com/office/drawing/2014/main" id="{AB13A3FA-417F-6447-A7C2-3AD415B244B2}"/>
              </a:ext>
            </a:extLst>
          </p:cNvPr>
          <p:cNvGrpSpPr/>
          <p:nvPr/>
        </p:nvGrpSpPr>
        <p:grpSpPr>
          <a:xfrm>
            <a:off x="12109541" y="138892"/>
            <a:ext cx="973945" cy="1240645"/>
            <a:chOff x="12109541" y="138892"/>
            <a:chExt cx="973945" cy="1240645"/>
          </a:xfrm>
        </p:grpSpPr>
        <p:pic>
          <p:nvPicPr>
            <p:cNvPr id="9" name="Graphic 8">
              <a:extLst>
                <a:ext uri="{FF2B5EF4-FFF2-40B4-BE49-F238E27FC236}">
                  <a16:creationId xmlns:a16="http://schemas.microsoft.com/office/drawing/2014/main" id="{FBDB6F02-EC2D-4A4B-B35F-764C627DCE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1" name="TextBox 10">
              <a:extLst>
                <a:ext uri="{FF2B5EF4-FFF2-40B4-BE49-F238E27FC236}">
                  <a16:creationId xmlns:a16="http://schemas.microsoft.com/office/drawing/2014/main" id="{8DD89D5B-3B33-444F-B51A-B422608AD728}"/>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16" name="TextBox 15">
            <a:extLst>
              <a:ext uri="{FF2B5EF4-FFF2-40B4-BE49-F238E27FC236}">
                <a16:creationId xmlns:a16="http://schemas.microsoft.com/office/drawing/2014/main" id="{3CBFCCD4-696E-0346-BBA2-1C580431F836}"/>
              </a:ext>
            </a:extLst>
          </p:cNvPr>
          <p:cNvSpPr txBox="1"/>
          <p:nvPr/>
        </p:nvSpPr>
        <p:spPr>
          <a:xfrm>
            <a:off x="936058" y="5122936"/>
            <a:ext cx="4653980" cy="607602"/>
          </a:xfrm>
          <a:prstGeom prst="rect">
            <a:avLst/>
          </a:prstGeom>
          <a:noFill/>
        </p:spPr>
        <p:txBody>
          <a:bodyPr wrap="square" rtlCol="0">
            <a:spAutoFit/>
          </a:bodyPr>
          <a:lstStyle/>
          <a:p>
            <a:r>
              <a:rPr lang="en-US" dirty="0">
                <a:solidFill>
                  <a:srgbClr val="FF0000"/>
                </a:solidFill>
              </a:rPr>
              <a:t>The new point records </a:t>
            </a:r>
            <a:r>
              <a:rPr lang="en-US" dirty="0" err="1">
                <a:solidFill>
                  <a:srgbClr val="FF0000"/>
                </a:solidFill>
              </a:rPr>
              <a:t>equipRef</a:t>
            </a:r>
            <a:r>
              <a:rPr lang="en-US" dirty="0">
                <a:solidFill>
                  <a:srgbClr val="FF0000"/>
                </a:solidFill>
              </a:rPr>
              <a:t> is automatically added.</a:t>
            </a:r>
          </a:p>
        </p:txBody>
      </p:sp>
      <p:sp>
        <p:nvSpPr>
          <p:cNvPr id="17" name="TextBox 16">
            <a:extLst>
              <a:ext uri="{FF2B5EF4-FFF2-40B4-BE49-F238E27FC236}">
                <a16:creationId xmlns:a16="http://schemas.microsoft.com/office/drawing/2014/main" id="{B1EBF547-9405-F743-A891-5F54587B4F17}"/>
              </a:ext>
            </a:extLst>
          </p:cNvPr>
          <p:cNvSpPr txBox="1"/>
          <p:nvPr/>
        </p:nvSpPr>
        <p:spPr>
          <a:xfrm>
            <a:off x="919462" y="5921038"/>
            <a:ext cx="4653980" cy="865237"/>
          </a:xfrm>
          <a:prstGeom prst="rect">
            <a:avLst/>
          </a:prstGeom>
          <a:noFill/>
        </p:spPr>
        <p:txBody>
          <a:bodyPr wrap="square" rtlCol="0">
            <a:spAutoFit/>
          </a:bodyPr>
          <a:lstStyle/>
          <a:p>
            <a:r>
              <a:rPr lang="en-US" dirty="0">
                <a:solidFill>
                  <a:srgbClr val="FF0000"/>
                </a:solidFill>
              </a:rPr>
              <a:t>If a local point record already exists, select the local point record first and then click Bind to update the existing point.</a:t>
            </a:r>
          </a:p>
        </p:txBody>
      </p:sp>
      <p:sp>
        <p:nvSpPr>
          <p:cNvPr id="18" name="TextBox 17">
            <a:extLst>
              <a:ext uri="{FF2B5EF4-FFF2-40B4-BE49-F238E27FC236}">
                <a16:creationId xmlns:a16="http://schemas.microsoft.com/office/drawing/2014/main" id="{524BD61D-1B40-A649-A2B1-7EAEE5DE466C}"/>
              </a:ext>
            </a:extLst>
          </p:cNvPr>
          <p:cNvSpPr txBox="1"/>
          <p:nvPr/>
        </p:nvSpPr>
        <p:spPr>
          <a:xfrm>
            <a:off x="8848421" y="111283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pic>
        <p:nvPicPr>
          <p:cNvPr id="3" name="Picture 2">
            <a:extLst>
              <a:ext uri="{FF2B5EF4-FFF2-40B4-BE49-F238E27FC236}">
                <a16:creationId xmlns:a16="http://schemas.microsoft.com/office/drawing/2014/main" id="{2E3D1259-7A84-E84D-AA1D-E1D0240ADFC9}"/>
              </a:ext>
            </a:extLst>
          </p:cNvPr>
          <p:cNvPicPr>
            <a:picLocks noChangeAspect="1"/>
          </p:cNvPicPr>
          <p:nvPr/>
        </p:nvPicPr>
        <p:blipFill>
          <a:blip r:embed="rId6"/>
          <a:stretch>
            <a:fillRect/>
          </a:stretch>
        </p:blipFill>
        <p:spPr>
          <a:xfrm>
            <a:off x="7506520" y="2713037"/>
            <a:ext cx="5895154" cy="3589388"/>
          </a:xfrm>
          <a:prstGeom prst="rect">
            <a:avLst/>
          </a:prstGeom>
          <a:ln>
            <a:solidFill>
              <a:schemeClr val="tx1"/>
            </a:solidFill>
          </a:ln>
        </p:spPr>
      </p:pic>
      <p:sp>
        <p:nvSpPr>
          <p:cNvPr id="19" name="Oval 18">
            <a:extLst>
              <a:ext uri="{FF2B5EF4-FFF2-40B4-BE49-F238E27FC236}">
                <a16:creationId xmlns:a16="http://schemas.microsoft.com/office/drawing/2014/main" id="{C3592F35-33F4-F54C-ABA6-3B1DCCCA774D}"/>
              </a:ext>
            </a:extLst>
          </p:cNvPr>
          <p:cNvSpPr/>
          <p:nvPr/>
        </p:nvSpPr>
        <p:spPr bwMode="auto">
          <a:xfrm>
            <a:off x="11291887" y="6538460"/>
            <a:ext cx="68580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A31FF4A1-A033-9C4F-8324-06C2CBF06DC0}"/>
              </a:ext>
            </a:extLst>
          </p:cNvPr>
          <p:cNvSpPr txBox="1"/>
          <p:nvPr/>
        </p:nvSpPr>
        <p:spPr>
          <a:xfrm>
            <a:off x="10945822" y="655047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21" name="Oval 20">
            <a:extLst>
              <a:ext uri="{FF2B5EF4-FFF2-40B4-BE49-F238E27FC236}">
                <a16:creationId xmlns:a16="http://schemas.microsoft.com/office/drawing/2014/main" id="{E729E798-8798-EC43-9A50-E55E1F93CC3B}"/>
              </a:ext>
            </a:extLst>
          </p:cNvPr>
          <p:cNvSpPr/>
          <p:nvPr/>
        </p:nvSpPr>
        <p:spPr bwMode="auto">
          <a:xfrm>
            <a:off x="7634287" y="4283027"/>
            <a:ext cx="228600" cy="1968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FA33C64C-A8F1-7849-9B21-E3165DEF0971}"/>
              </a:ext>
            </a:extLst>
          </p:cNvPr>
          <p:cNvSpPr txBox="1"/>
          <p:nvPr/>
        </p:nvSpPr>
        <p:spPr>
          <a:xfrm>
            <a:off x="7377490" y="388347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23" name="Oval 22">
            <a:extLst>
              <a:ext uri="{FF2B5EF4-FFF2-40B4-BE49-F238E27FC236}">
                <a16:creationId xmlns:a16="http://schemas.microsoft.com/office/drawing/2014/main" id="{FD4AAA2D-3119-C344-9CA3-1EAAF07B7A34}"/>
              </a:ext>
            </a:extLst>
          </p:cNvPr>
          <p:cNvSpPr/>
          <p:nvPr/>
        </p:nvSpPr>
        <p:spPr bwMode="auto">
          <a:xfrm>
            <a:off x="7748587" y="4479877"/>
            <a:ext cx="2552700" cy="24284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5E258A3B-7AC9-D14A-8CD5-95C996EAF2A0}"/>
              </a:ext>
            </a:extLst>
          </p:cNvPr>
          <p:cNvSpPr txBox="1"/>
          <p:nvPr/>
        </p:nvSpPr>
        <p:spPr>
          <a:xfrm>
            <a:off x="7748587" y="475630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Tree>
    <p:extLst>
      <p:ext uri="{BB962C8B-B14F-4D97-AF65-F5344CB8AC3E}">
        <p14:creationId xmlns:p14="http://schemas.microsoft.com/office/powerpoint/2010/main" val="3986026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C413D-175E-9C45-B9E7-8F044C817050}"/>
              </a:ext>
            </a:extLst>
          </p:cNvPr>
          <p:cNvSpPr>
            <a:spLocks noGrp="1"/>
          </p:cNvSpPr>
          <p:nvPr>
            <p:ph type="body" sz="quarter" idx="10"/>
          </p:nvPr>
        </p:nvSpPr>
        <p:spPr/>
        <p:txBody>
          <a:bodyPr/>
          <a:lstStyle/>
          <a:p>
            <a:r>
              <a:rPr lang="en-US" dirty="0"/>
              <a:t>Syncing Historical Data</a:t>
            </a:r>
          </a:p>
        </p:txBody>
      </p:sp>
    </p:spTree>
    <p:extLst>
      <p:ext uri="{BB962C8B-B14F-4D97-AF65-F5344CB8AC3E}">
        <p14:creationId xmlns:p14="http://schemas.microsoft.com/office/powerpoint/2010/main" val="479630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DC46CA-9DF9-0A41-B274-F245721E7437}"/>
              </a:ext>
            </a:extLst>
          </p:cNvPr>
          <p:cNvPicPr>
            <a:picLocks noChangeAspect="1"/>
          </p:cNvPicPr>
          <p:nvPr/>
        </p:nvPicPr>
        <p:blipFill>
          <a:blip r:embed="rId3"/>
          <a:stretch>
            <a:fillRect/>
          </a:stretch>
        </p:blipFill>
        <p:spPr>
          <a:xfrm>
            <a:off x="5407798" y="5296523"/>
            <a:ext cx="4405725" cy="1670463"/>
          </a:xfrm>
          <a:prstGeom prst="rect">
            <a:avLst/>
          </a:prstGeom>
          <a:ln>
            <a:solidFill>
              <a:schemeClr val="tx1"/>
            </a:solidFill>
          </a:ln>
        </p:spPr>
      </p:pic>
      <p:pic>
        <p:nvPicPr>
          <p:cNvPr id="4" name="Picture 3">
            <a:extLst>
              <a:ext uri="{FF2B5EF4-FFF2-40B4-BE49-F238E27FC236}">
                <a16:creationId xmlns:a16="http://schemas.microsoft.com/office/drawing/2014/main" id="{4D762418-C747-4B43-95DC-BAB4CC5E7B91}"/>
              </a:ext>
            </a:extLst>
          </p:cNvPr>
          <p:cNvPicPr>
            <a:picLocks noChangeAspect="1"/>
          </p:cNvPicPr>
          <p:nvPr/>
        </p:nvPicPr>
        <p:blipFill>
          <a:blip r:embed="rId4"/>
          <a:stretch>
            <a:fillRect/>
          </a:stretch>
        </p:blipFill>
        <p:spPr>
          <a:xfrm>
            <a:off x="5830631" y="1356050"/>
            <a:ext cx="7176261" cy="3090718"/>
          </a:xfrm>
          <a:prstGeom prst="rect">
            <a:avLst/>
          </a:prstGeom>
          <a:ln>
            <a:solidFill>
              <a:schemeClr val="tx1"/>
            </a:solidFill>
          </a:ln>
        </p:spPr>
      </p:pic>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Syncing History from Remote Device</a:t>
            </a:r>
          </a:p>
        </p:txBody>
      </p:sp>
      <p:sp>
        <p:nvSpPr>
          <p:cNvPr id="15" name="Content Placeholder 14"/>
          <p:cNvSpPr>
            <a:spLocks noGrp="1"/>
          </p:cNvSpPr>
          <p:nvPr>
            <p:ph idx="1"/>
          </p:nvPr>
        </p:nvSpPr>
        <p:spPr>
          <a:xfrm>
            <a:off x="670933" y="1341438"/>
            <a:ext cx="5076586" cy="5414964"/>
          </a:xfrm>
        </p:spPr>
        <p:txBody>
          <a:bodyPr/>
          <a:lstStyle/>
          <a:p>
            <a:r>
              <a:rPr lang="en-US" dirty="0"/>
              <a:t>Click on the three horizontal lines (hamburger) button.</a:t>
            </a:r>
          </a:p>
          <a:p>
            <a:r>
              <a:rPr lang="en-US" dirty="0"/>
              <a:t>Select </a:t>
            </a:r>
            <a:r>
              <a:rPr lang="en-US" dirty="0">
                <a:solidFill>
                  <a:schemeClr val="accent2"/>
                </a:solidFill>
              </a:rPr>
              <a:t>Sync History</a:t>
            </a:r>
            <a:r>
              <a:rPr lang="en-US" dirty="0"/>
              <a:t>.</a:t>
            </a:r>
          </a:p>
          <a:p>
            <a:r>
              <a:rPr lang="en-US" dirty="0"/>
              <a:t>Select </a:t>
            </a:r>
            <a:r>
              <a:rPr lang="en-US" dirty="0">
                <a:solidFill>
                  <a:schemeClr val="accent2"/>
                </a:solidFill>
              </a:rPr>
              <a:t>Sync range </a:t>
            </a:r>
            <a:r>
              <a:rPr lang="en-US" dirty="0"/>
              <a:t>of </a:t>
            </a:r>
            <a:r>
              <a:rPr lang="en-US" u="sng" dirty="0" err="1"/>
              <a:t>lastMonth</a:t>
            </a:r>
            <a:r>
              <a:rPr lang="en-US" dirty="0"/>
              <a:t>.</a:t>
            </a:r>
          </a:p>
          <a:p>
            <a:r>
              <a:rPr lang="en-US" dirty="0"/>
              <a:t>Click </a:t>
            </a:r>
            <a:r>
              <a:rPr lang="en-US" dirty="0">
                <a:solidFill>
                  <a:schemeClr val="accent2"/>
                </a:solidFill>
              </a:rPr>
              <a:t>Sync</a:t>
            </a:r>
            <a:r>
              <a:rPr lang="en-US" dirty="0"/>
              <a:t>.</a:t>
            </a:r>
          </a:p>
        </p:txBody>
      </p:sp>
      <p:sp>
        <p:nvSpPr>
          <p:cNvPr id="2" name="Slide Number Placeholder 1">
            <a:extLst>
              <a:ext uri="{FF2B5EF4-FFF2-40B4-BE49-F238E27FC236}">
                <a16:creationId xmlns:a16="http://schemas.microsoft.com/office/drawing/2014/main" id="{44992DDA-DC11-8240-AF45-56194B40085D}"/>
              </a:ext>
            </a:extLst>
          </p:cNvPr>
          <p:cNvSpPr>
            <a:spLocks noGrp="1"/>
          </p:cNvSpPr>
          <p:nvPr>
            <p:ph type="sldNum" sz="quarter" idx="10"/>
          </p:nvPr>
        </p:nvSpPr>
        <p:spPr/>
        <p:txBody>
          <a:bodyPr/>
          <a:lstStyle/>
          <a:p>
            <a:fld id="{883367F5-4E0A-4145-89EF-EB14BF69BB05}" type="slidenum">
              <a:rPr lang="en-US" smtClean="0"/>
              <a:pPr/>
              <a:t>17</a:t>
            </a:fld>
            <a:endParaRPr lang="en-US"/>
          </a:p>
        </p:txBody>
      </p:sp>
      <p:pic>
        <p:nvPicPr>
          <p:cNvPr id="6" name="Picture 5">
            <a:extLst>
              <a:ext uri="{FF2B5EF4-FFF2-40B4-BE49-F238E27FC236}">
                <a16:creationId xmlns:a16="http://schemas.microsoft.com/office/drawing/2014/main" id="{F455C3B1-CF89-A64B-B652-ED36617A76F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96635" y="3238474"/>
            <a:ext cx="3505039" cy="3741763"/>
          </a:xfrm>
          <a:prstGeom prst="rect">
            <a:avLst/>
          </a:prstGeom>
          <a:ln>
            <a:solidFill>
              <a:schemeClr val="tx1"/>
            </a:solidFill>
          </a:ln>
        </p:spPr>
      </p:pic>
      <p:sp>
        <p:nvSpPr>
          <p:cNvPr id="17" name="Oval 16">
            <a:extLst>
              <a:ext uri="{FF2B5EF4-FFF2-40B4-BE49-F238E27FC236}">
                <a16:creationId xmlns:a16="http://schemas.microsoft.com/office/drawing/2014/main" id="{03005BB8-AD00-3C43-A5D9-7E6C65FCE092}"/>
              </a:ext>
            </a:extLst>
          </p:cNvPr>
          <p:cNvSpPr/>
          <p:nvPr/>
        </p:nvSpPr>
        <p:spPr bwMode="auto">
          <a:xfrm>
            <a:off x="11063287" y="2027239"/>
            <a:ext cx="533400" cy="3809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9" name="Oval 18">
            <a:extLst>
              <a:ext uri="{FF2B5EF4-FFF2-40B4-BE49-F238E27FC236}">
                <a16:creationId xmlns:a16="http://schemas.microsoft.com/office/drawing/2014/main" id="{5CB88F90-8FF1-2D4D-BDFC-473D549937F6}"/>
              </a:ext>
            </a:extLst>
          </p:cNvPr>
          <p:cNvSpPr/>
          <p:nvPr/>
        </p:nvSpPr>
        <p:spPr bwMode="auto">
          <a:xfrm>
            <a:off x="11130384" y="2544815"/>
            <a:ext cx="1433513" cy="40108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0" name="Oval 19">
            <a:extLst>
              <a:ext uri="{FF2B5EF4-FFF2-40B4-BE49-F238E27FC236}">
                <a16:creationId xmlns:a16="http://schemas.microsoft.com/office/drawing/2014/main" id="{A1B10439-4DD2-144A-A443-AC8DBFCDC40D}"/>
              </a:ext>
            </a:extLst>
          </p:cNvPr>
          <p:cNvSpPr/>
          <p:nvPr/>
        </p:nvSpPr>
        <p:spPr bwMode="auto">
          <a:xfrm>
            <a:off x="10429875" y="3680018"/>
            <a:ext cx="1066879" cy="3047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3" name="Oval 22">
            <a:extLst>
              <a:ext uri="{FF2B5EF4-FFF2-40B4-BE49-F238E27FC236}">
                <a16:creationId xmlns:a16="http://schemas.microsoft.com/office/drawing/2014/main" id="{4EC4DB6C-265D-474F-AB0A-CC68647080E1}"/>
              </a:ext>
            </a:extLst>
          </p:cNvPr>
          <p:cNvSpPr/>
          <p:nvPr/>
        </p:nvSpPr>
        <p:spPr bwMode="auto">
          <a:xfrm>
            <a:off x="12030075" y="4706713"/>
            <a:ext cx="1066879" cy="3047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Oval 23">
            <a:extLst>
              <a:ext uri="{FF2B5EF4-FFF2-40B4-BE49-F238E27FC236}">
                <a16:creationId xmlns:a16="http://schemas.microsoft.com/office/drawing/2014/main" id="{FF2614DF-7238-9642-BC93-671B3C9A41CE}"/>
              </a:ext>
            </a:extLst>
          </p:cNvPr>
          <p:cNvSpPr/>
          <p:nvPr/>
        </p:nvSpPr>
        <p:spPr bwMode="auto">
          <a:xfrm>
            <a:off x="8373983" y="6579564"/>
            <a:ext cx="860504" cy="3047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7" name="Group 6">
            <a:extLst>
              <a:ext uri="{FF2B5EF4-FFF2-40B4-BE49-F238E27FC236}">
                <a16:creationId xmlns:a16="http://schemas.microsoft.com/office/drawing/2014/main" id="{1AE9D26B-B8E7-3544-89A3-E4C5946521A3}"/>
              </a:ext>
            </a:extLst>
          </p:cNvPr>
          <p:cNvGrpSpPr/>
          <p:nvPr/>
        </p:nvGrpSpPr>
        <p:grpSpPr>
          <a:xfrm>
            <a:off x="12130087" y="251384"/>
            <a:ext cx="902811" cy="1096274"/>
            <a:chOff x="12130087" y="251384"/>
            <a:chExt cx="902811" cy="1096274"/>
          </a:xfrm>
        </p:grpSpPr>
        <p:pic>
          <p:nvPicPr>
            <p:cNvPr id="22" name="Graphic 21">
              <a:extLst>
                <a:ext uri="{FF2B5EF4-FFF2-40B4-BE49-F238E27FC236}">
                  <a16:creationId xmlns:a16="http://schemas.microsoft.com/office/drawing/2014/main" id="{CB231923-D714-D644-A1D5-6CCF68D7E3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57908" y="251384"/>
              <a:ext cx="811211" cy="811211"/>
            </a:xfrm>
            <a:prstGeom prst="rect">
              <a:avLst/>
            </a:prstGeom>
          </p:spPr>
        </p:pic>
        <p:sp>
          <p:nvSpPr>
            <p:cNvPr id="25" name="TextBox 24">
              <a:extLst>
                <a:ext uri="{FF2B5EF4-FFF2-40B4-BE49-F238E27FC236}">
                  <a16:creationId xmlns:a16="http://schemas.microsoft.com/office/drawing/2014/main" id="{21A5B9C6-7F6F-704E-BE89-F264E8D0B816}"/>
                </a:ext>
              </a:extLst>
            </p:cNvPr>
            <p:cNvSpPr txBox="1"/>
            <p:nvPr/>
          </p:nvSpPr>
          <p:spPr>
            <a:xfrm>
              <a:off x="12130087" y="997690"/>
              <a:ext cx="902811" cy="349968"/>
            </a:xfrm>
            <a:prstGeom prst="rect">
              <a:avLst/>
            </a:prstGeom>
            <a:noFill/>
          </p:spPr>
          <p:txBody>
            <a:bodyPr wrap="none" rtlCol="0">
              <a:spAutoFit/>
            </a:bodyPr>
            <a:lstStyle/>
            <a:p>
              <a:r>
                <a:rPr lang="en-US" dirty="0"/>
                <a:t>Builder</a:t>
              </a:r>
            </a:p>
          </p:txBody>
        </p:sp>
      </p:grpSp>
      <p:grpSp>
        <p:nvGrpSpPr>
          <p:cNvPr id="26" name="Group 25">
            <a:extLst>
              <a:ext uri="{FF2B5EF4-FFF2-40B4-BE49-F238E27FC236}">
                <a16:creationId xmlns:a16="http://schemas.microsoft.com/office/drawing/2014/main" id="{FB8FCF12-AC45-AA46-8F80-FDF8C7802F84}"/>
              </a:ext>
            </a:extLst>
          </p:cNvPr>
          <p:cNvGrpSpPr/>
          <p:nvPr/>
        </p:nvGrpSpPr>
        <p:grpSpPr>
          <a:xfrm>
            <a:off x="10860481" y="285010"/>
            <a:ext cx="1249060" cy="1056427"/>
            <a:chOff x="12130087" y="182184"/>
            <a:chExt cx="1249060" cy="1056427"/>
          </a:xfrm>
        </p:grpSpPr>
        <p:pic>
          <p:nvPicPr>
            <p:cNvPr id="27" name="Graphic 26">
              <a:extLst>
                <a:ext uri="{FF2B5EF4-FFF2-40B4-BE49-F238E27FC236}">
                  <a16:creationId xmlns:a16="http://schemas.microsoft.com/office/drawing/2014/main" id="{3BA2E7DB-F789-AD45-AE54-16A773E43F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81495" y="182184"/>
              <a:ext cx="762001" cy="762001"/>
            </a:xfrm>
            <a:prstGeom prst="rect">
              <a:avLst/>
            </a:prstGeom>
          </p:spPr>
        </p:pic>
        <p:sp>
          <p:nvSpPr>
            <p:cNvPr id="28" name="TextBox 27">
              <a:extLst>
                <a:ext uri="{FF2B5EF4-FFF2-40B4-BE49-F238E27FC236}">
                  <a16:creationId xmlns:a16="http://schemas.microsoft.com/office/drawing/2014/main" id="{0FEFECB0-2152-EE47-AD3D-34349875982F}"/>
                </a:ext>
              </a:extLst>
            </p:cNvPr>
            <p:cNvSpPr txBox="1"/>
            <p:nvPr/>
          </p:nvSpPr>
          <p:spPr>
            <a:xfrm>
              <a:off x="12130087" y="888643"/>
              <a:ext cx="1249060" cy="349968"/>
            </a:xfrm>
            <a:prstGeom prst="rect">
              <a:avLst/>
            </a:prstGeom>
            <a:noFill/>
          </p:spPr>
          <p:txBody>
            <a:bodyPr wrap="none" rtlCol="0">
              <a:spAutoFit/>
            </a:bodyPr>
            <a:lstStyle/>
            <a:p>
              <a:r>
                <a:rPr lang="en-US" dirty="0"/>
                <a:t>Connector</a:t>
              </a:r>
            </a:p>
          </p:txBody>
        </p:sp>
      </p:grpSp>
      <p:sp>
        <p:nvSpPr>
          <p:cNvPr id="29" name="TextBox 28">
            <a:extLst>
              <a:ext uri="{FF2B5EF4-FFF2-40B4-BE49-F238E27FC236}">
                <a16:creationId xmlns:a16="http://schemas.microsoft.com/office/drawing/2014/main" id="{38868E46-A2D8-8D4D-8FF5-926B1EA0C9A0}"/>
              </a:ext>
            </a:extLst>
          </p:cNvPr>
          <p:cNvSpPr txBox="1"/>
          <p:nvPr/>
        </p:nvSpPr>
        <p:spPr>
          <a:xfrm>
            <a:off x="10761229" y="172885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
        <p:nvSpPr>
          <p:cNvPr id="30" name="TextBox 29">
            <a:extLst>
              <a:ext uri="{FF2B5EF4-FFF2-40B4-BE49-F238E27FC236}">
                <a16:creationId xmlns:a16="http://schemas.microsoft.com/office/drawing/2014/main" id="{3A3EADE5-67F1-7B4F-BB42-E94436A9587F}"/>
              </a:ext>
            </a:extLst>
          </p:cNvPr>
          <p:cNvSpPr txBox="1"/>
          <p:nvPr/>
        </p:nvSpPr>
        <p:spPr>
          <a:xfrm>
            <a:off x="10761229" y="2646576"/>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31" name="TextBox 30">
            <a:extLst>
              <a:ext uri="{FF2B5EF4-FFF2-40B4-BE49-F238E27FC236}">
                <a16:creationId xmlns:a16="http://schemas.microsoft.com/office/drawing/2014/main" id="{F5852511-CA3F-DA41-8A3E-804A4DA41857}"/>
              </a:ext>
            </a:extLst>
          </p:cNvPr>
          <p:cNvSpPr txBox="1"/>
          <p:nvPr/>
        </p:nvSpPr>
        <p:spPr>
          <a:xfrm>
            <a:off x="685219" y="5109355"/>
            <a:ext cx="4653980" cy="1380506"/>
          </a:xfrm>
          <a:prstGeom prst="rect">
            <a:avLst/>
          </a:prstGeom>
          <a:noFill/>
        </p:spPr>
        <p:txBody>
          <a:bodyPr wrap="square" rtlCol="0">
            <a:spAutoFit/>
          </a:bodyPr>
          <a:lstStyle/>
          <a:p>
            <a:r>
              <a:rPr lang="en-US" dirty="0">
                <a:solidFill>
                  <a:srgbClr val="FF0000"/>
                </a:solidFill>
              </a:rPr>
              <a:t>Sync since last sync may not work properly since there was no last sync (this point in the Training project has never had history) and the request to the remote device could timeout.</a:t>
            </a:r>
          </a:p>
        </p:txBody>
      </p:sp>
      <p:sp>
        <p:nvSpPr>
          <p:cNvPr id="32" name="TextBox 31">
            <a:extLst>
              <a:ext uri="{FF2B5EF4-FFF2-40B4-BE49-F238E27FC236}">
                <a16:creationId xmlns:a16="http://schemas.microsoft.com/office/drawing/2014/main" id="{B816659F-A497-1A4E-BC50-7CD96F841C69}"/>
              </a:ext>
            </a:extLst>
          </p:cNvPr>
          <p:cNvSpPr txBox="1"/>
          <p:nvPr/>
        </p:nvSpPr>
        <p:spPr>
          <a:xfrm>
            <a:off x="11790437" y="359834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33" name="TextBox 32">
            <a:extLst>
              <a:ext uri="{FF2B5EF4-FFF2-40B4-BE49-F238E27FC236}">
                <a16:creationId xmlns:a16="http://schemas.microsoft.com/office/drawing/2014/main" id="{2C27E4AC-B2F5-2C4E-A8D3-1B1338E501A9}"/>
              </a:ext>
            </a:extLst>
          </p:cNvPr>
          <p:cNvSpPr txBox="1"/>
          <p:nvPr/>
        </p:nvSpPr>
        <p:spPr>
          <a:xfrm>
            <a:off x="7988220" y="655518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Tree>
    <p:extLst>
      <p:ext uri="{BB962C8B-B14F-4D97-AF65-F5344CB8AC3E}">
        <p14:creationId xmlns:p14="http://schemas.microsoft.com/office/powerpoint/2010/main" val="18218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D48AEC-D964-1849-8ACC-FD28842ADAA0}"/>
              </a:ext>
            </a:extLst>
          </p:cNvPr>
          <p:cNvPicPr>
            <a:picLocks noChangeAspect="1"/>
          </p:cNvPicPr>
          <p:nvPr/>
        </p:nvPicPr>
        <p:blipFill>
          <a:blip r:embed="rId3"/>
          <a:stretch>
            <a:fillRect/>
          </a:stretch>
        </p:blipFill>
        <p:spPr>
          <a:xfrm>
            <a:off x="6351558" y="1096028"/>
            <a:ext cx="5952476" cy="3613145"/>
          </a:xfrm>
          <a:prstGeom prst="rect">
            <a:avLst/>
          </a:prstGeom>
          <a:ln>
            <a:solidFill>
              <a:schemeClr val="tx1"/>
            </a:solidFill>
          </a:ln>
        </p:spPr>
      </p:pic>
      <p:sp>
        <p:nvSpPr>
          <p:cNvPr id="14" name="Title 13"/>
          <p:cNvSpPr>
            <a:spLocks noGrp="1"/>
          </p:cNvSpPr>
          <p:nvPr>
            <p:ph type="title"/>
          </p:nvPr>
        </p:nvSpPr>
        <p:spPr/>
        <p:txBody>
          <a:bodyPr/>
          <a:lstStyle/>
          <a:p>
            <a:pPr lvl="0"/>
            <a:r>
              <a:rPr lang="en-US" dirty="0"/>
              <a:t>Viewing Historical Data</a:t>
            </a:r>
          </a:p>
        </p:txBody>
      </p:sp>
      <p:sp>
        <p:nvSpPr>
          <p:cNvPr id="15" name="Content Placeholder 14"/>
          <p:cNvSpPr>
            <a:spLocks noGrp="1"/>
          </p:cNvSpPr>
          <p:nvPr>
            <p:ph idx="1"/>
          </p:nvPr>
        </p:nvSpPr>
        <p:spPr>
          <a:xfrm>
            <a:off x="670932" y="1341438"/>
            <a:ext cx="5591755" cy="5414964"/>
          </a:xfrm>
        </p:spPr>
        <p:txBody>
          <a:bodyPr/>
          <a:lstStyle/>
          <a:p>
            <a:r>
              <a:rPr lang="en-US" dirty="0"/>
              <a:t>With the </a:t>
            </a:r>
            <a:r>
              <a:rPr lang="en-US" dirty="0" err="1">
                <a:solidFill>
                  <a:schemeClr val="accent2"/>
                </a:solidFill>
              </a:rPr>
              <a:t>DischargePressure</a:t>
            </a:r>
            <a:r>
              <a:rPr lang="en-US" dirty="0"/>
              <a:t> point still selected, navigate to the </a:t>
            </a:r>
            <a:r>
              <a:rPr lang="en-US" dirty="0">
                <a:solidFill>
                  <a:schemeClr val="accent2"/>
                </a:solidFill>
              </a:rPr>
              <a:t>Historian </a:t>
            </a:r>
            <a:r>
              <a:rPr lang="en-US" dirty="0"/>
              <a:t>app by clicking the </a:t>
            </a:r>
            <a:r>
              <a:rPr lang="en-US" dirty="0">
                <a:solidFill>
                  <a:schemeClr val="accent2"/>
                </a:solidFill>
              </a:rPr>
              <a:t>Open In </a:t>
            </a:r>
            <a:r>
              <a:rPr lang="en-US" dirty="0"/>
              <a:t>menu.</a:t>
            </a:r>
          </a:p>
          <a:p>
            <a:r>
              <a:rPr lang="en-US" dirty="0"/>
              <a:t>Select </a:t>
            </a:r>
            <a:r>
              <a:rPr lang="en-US" dirty="0">
                <a:solidFill>
                  <a:schemeClr val="accent2"/>
                </a:solidFill>
              </a:rPr>
              <a:t>Historian | Chart</a:t>
            </a:r>
            <a:r>
              <a:rPr lang="en-US" dirty="0"/>
              <a:t>.</a:t>
            </a:r>
          </a:p>
          <a:p>
            <a:r>
              <a:rPr lang="en-US" dirty="0"/>
              <a:t>Select </a:t>
            </a:r>
            <a:r>
              <a:rPr lang="en-US" u="sng" dirty="0" err="1"/>
              <a:t>lastWeek</a:t>
            </a:r>
            <a:r>
              <a:rPr lang="en-US" dirty="0"/>
              <a:t> in the span.</a:t>
            </a:r>
          </a:p>
        </p:txBody>
      </p:sp>
      <p:sp>
        <p:nvSpPr>
          <p:cNvPr id="2" name="Slide Number Placeholder 1">
            <a:extLst>
              <a:ext uri="{FF2B5EF4-FFF2-40B4-BE49-F238E27FC236}">
                <a16:creationId xmlns:a16="http://schemas.microsoft.com/office/drawing/2014/main" id="{6429B2F1-737F-BE40-9239-D69723FFF897}"/>
              </a:ext>
            </a:extLst>
          </p:cNvPr>
          <p:cNvSpPr>
            <a:spLocks noGrp="1"/>
          </p:cNvSpPr>
          <p:nvPr>
            <p:ph type="sldNum" sz="quarter" idx="10"/>
          </p:nvPr>
        </p:nvSpPr>
        <p:spPr/>
        <p:txBody>
          <a:bodyPr/>
          <a:lstStyle/>
          <a:p>
            <a:fld id="{883367F5-4E0A-4145-89EF-EB14BF69BB05}" type="slidenum">
              <a:rPr lang="en-US" smtClean="0"/>
              <a:pPr/>
              <a:t>18</a:t>
            </a:fld>
            <a:endParaRPr lang="en-US"/>
          </a:p>
        </p:txBody>
      </p:sp>
      <p:grpSp>
        <p:nvGrpSpPr>
          <p:cNvPr id="7" name="Group 6">
            <a:extLst>
              <a:ext uri="{FF2B5EF4-FFF2-40B4-BE49-F238E27FC236}">
                <a16:creationId xmlns:a16="http://schemas.microsoft.com/office/drawing/2014/main" id="{BE2E665F-610D-0342-9887-1B5027DB2EB7}"/>
              </a:ext>
            </a:extLst>
          </p:cNvPr>
          <p:cNvGrpSpPr/>
          <p:nvPr/>
        </p:nvGrpSpPr>
        <p:grpSpPr>
          <a:xfrm>
            <a:off x="12085852" y="138892"/>
            <a:ext cx="1095172" cy="957136"/>
            <a:chOff x="12085852" y="138892"/>
            <a:chExt cx="1095172" cy="957136"/>
          </a:xfrm>
        </p:grpSpPr>
        <p:pic>
          <p:nvPicPr>
            <p:cNvPr id="11" name="Graphic 10">
              <a:extLst>
                <a:ext uri="{FF2B5EF4-FFF2-40B4-BE49-F238E27FC236}">
                  <a16:creationId xmlns:a16="http://schemas.microsoft.com/office/drawing/2014/main" id="{6FBB6E00-C143-3D44-8FF6-B0EB101A90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04033" y="138892"/>
              <a:ext cx="658811" cy="658811"/>
            </a:xfrm>
            <a:prstGeom prst="rect">
              <a:avLst/>
            </a:prstGeom>
          </p:spPr>
        </p:pic>
        <p:sp>
          <p:nvSpPr>
            <p:cNvPr id="13" name="TextBox 12">
              <a:extLst>
                <a:ext uri="{FF2B5EF4-FFF2-40B4-BE49-F238E27FC236}">
                  <a16:creationId xmlns:a16="http://schemas.microsoft.com/office/drawing/2014/main" id="{53F99E0D-4E71-AC45-A1EA-E4B4E3552918}"/>
                </a:ext>
              </a:extLst>
            </p:cNvPr>
            <p:cNvSpPr txBox="1"/>
            <p:nvPr/>
          </p:nvSpPr>
          <p:spPr>
            <a:xfrm>
              <a:off x="12085852" y="746060"/>
              <a:ext cx="1095172" cy="349968"/>
            </a:xfrm>
            <a:prstGeom prst="rect">
              <a:avLst/>
            </a:prstGeom>
            <a:noFill/>
          </p:spPr>
          <p:txBody>
            <a:bodyPr wrap="none" rtlCol="0">
              <a:spAutoFit/>
            </a:bodyPr>
            <a:lstStyle/>
            <a:p>
              <a:r>
                <a:rPr lang="en-US" dirty="0"/>
                <a:t>Historian</a:t>
              </a:r>
            </a:p>
          </p:txBody>
        </p:sp>
      </p:grpSp>
      <p:sp>
        <p:nvSpPr>
          <p:cNvPr id="21" name="Oval 20">
            <a:extLst>
              <a:ext uri="{FF2B5EF4-FFF2-40B4-BE49-F238E27FC236}">
                <a16:creationId xmlns:a16="http://schemas.microsoft.com/office/drawing/2014/main" id="{5666A2B6-099F-A54F-8B08-7DE4938172FE}"/>
              </a:ext>
            </a:extLst>
          </p:cNvPr>
          <p:cNvSpPr/>
          <p:nvPr/>
        </p:nvSpPr>
        <p:spPr bwMode="auto">
          <a:xfrm>
            <a:off x="7734483" y="1678944"/>
            <a:ext cx="890404" cy="25431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5D42586B-C461-2F41-B308-EBBE1C61FFEA}"/>
              </a:ext>
            </a:extLst>
          </p:cNvPr>
          <p:cNvSpPr txBox="1"/>
          <p:nvPr/>
        </p:nvSpPr>
        <p:spPr>
          <a:xfrm>
            <a:off x="8570364" y="136657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pic>
        <p:nvPicPr>
          <p:cNvPr id="6" name="Picture 5">
            <a:extLst>
              <a:ext uri="{FF2B5EF4-FFF2-40B4-BE49-F238E27FC236}">
                <a16:creationId xmlns:a16="http://schemas.microsoft.com/office/drawing/2014/main" id="{07BAB117-788A-F44C-B034-4CC355A1506C}"/>
              </a:ext>
            </a:extLst>
          </p:cNvPr>
          <p:cNvPicPr>
            <a:picLocks noChangeAspect="1"/>
          </p:cNvPicPr>
          <p:nvPr/>
        </p:nvPicPr>
        <p:blipFill>
          <a:blip r:embed="rId6"/>
          <a:stretch>
            <a:fillRect/>
          </a:stretch>
        </p:blipFill>
        <p:spPr>
          <a:xfrm>
            <a:off x="4357688" y="3906479"/>
            <a:ext cx="4667316" cy="3149958"/>
          </a:xfrm>
          <a:prstGeom prst="rect">
            <a:avLst/>
          </a:prstGeom>
          <a:ln>
            <a:solidFill>
              <a:schemeClr val="tx1"/>
            </a:solidFill>
          </a:ln>
        </p:spPr>
      </p:pic>
      <p:sp>
        <p:nvSpPr>
          <p:cNvPr id="17" name="Oval 16">
            <a:extLst>
              <a:ext uri="{FF2B5EF4-FFF2-40B4-BE49-F238E27FC236}">
                <a16:creationId xmlns:a16="http://schemas.microsoft.com/office/drawing/2014/main" id="{6F689709-404A-3344-95F9-C04A84E18A06}"/>
              </a:ext>
            </a:extLst>
          </p:cNvPr>
          <p:cNvSpPr/>
          <p:nvPr/>
        </p:nvSpPr>
        <p:spPr bwMode="auto">
          <a:xfrm>
            <a:off x="4891087" y="4389437"/>
            <a:ext cx="1829028" cy="18376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8" name="Oval 17">
            <a:extLst>
              <a:ext uri="{FF2B5EF4-FFF2-40B4-BE49-F238E27FC236}">
                <a16:creationId xmlns:a16="http://schemas.microsoft.com/office/drawing/2014/main" id="{CD44F44B-A2BD-994F-A11F-C5BDB50C86E1}"/>
              </a:ext>
            </a:extLst>
          </p:cNvPr>
          <p:cNvSpPr/>
          <p:nvPr/>
        </p:nvSpPr>
        <p:spPr bwMode="auto">
          <a:xfrm>
            <a:off x="7613702" y="1941691"/>
            <a:ext cx="1480646" cy="25431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D26643D8-AD3A-AC46-8AE7-B8E3E330C745}"/>
              </a:ext>
            </a:extLst>
          </p:cNvPr>
          <p:cNvSpPr txBox="1"/>
          <p:nvPr/>
        </p:nvSpPr>
        <p:spPr>
          <a:xfrm>
            <a:off x="7340812" y="1818611"/>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22" name="TextBox 21">
            <a:extLst>
              <a:ext uri="{FF2B5EF4-FFF2-40B4-BE49-F238E27FC236}">
                <a16:creationId xmlns:a16="http://schemas.microsoft.com/office/drawing/2014/main" id="{23A918A0-4BA0-6C4F-A6DF-C361DDC524FE}"/>
              </a:ext>
            </a:extLst>
          </p:cNvPr>
          <p:cNvSpPr txBox="1"/>
          <p:nvPr/>
        </p:nvSpPr>
        <p:spPr>
          <a:xfrm>
            <a:off x="4497416" y="435561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23" name="TextBox 22">
            <a:extLst>
              <a:ext uri="{FF2B5EF4-FFF2-40B4-BE49-F238E27FC236}">
                <a16:creationId xmlns:a16="http://schemas.microsoft.com/office/drawing/2014/main" id="{4613684B-12EA-7441-87BA-9ECEF745409F}"/>
              </a:ext>
            </a:extLst>
          </p:cNvPr>
          <p:cNvSpPr txBox="1"/>
          <p:nvPr/>
        </p:nvSpPr>
        <p:spPr>
          <a:xfrm>
            <a:off x="9301490" y="5063864"/>
            <a:ext cx="4081814" cy="1122871"/>
          </a:xfrm>
          <a:prstGeom prst="rect">
            <a:avLst/>
          </a:prstGeom>
          <a:noFill/>
        </p:spPr>
        <p:txBody>
          <a:bodyPr wrap="square" rtlCol="0">
            <a:spAutoFit/>
          </a:bodyPr>
          <a:lstStyle/>
          <a:p>
            <a:r>
              <a:rPr lang="en-US" dirty="0">
                <a:solidFill>
                  <a:srgbClr val="FF0000"/>
                </a:solidFill>
              </a:rPr>
              <a:t>Notice, the </a:t>
            </a:r>
            <a:r>
              <a:rPr lang="en-US" dirty="0" err="1">
                <a:solidFill>
                  <a:srgbClr val="FF0000"/>
                </a:solidFill>
              </a:rPr>
              <a:t>hisEnd</a:t>
            </a:r>
            <a:r>
              <a:rPr lang="en-US" dirty="0">
                <a:solidFill>
                  <a:srgbClr val="FF0000"/>
                </a:solidFill>
              </a:rPr>
              <a:t>, </a:t>
            </a:r>
            <a:r>
              <a:rPr lang="en-US" dirty="0" err="1">
                <a:solidFill>
                  <a:srgbClr val="FF0000"/>
                </a:solidFill>
              </a:rPr>
              <a:t>hisSize</a:t>
            </a:r>
            <a:r>
              <a:rPr lang="en-US" dirty="0">
                <a:solidFill>
                  <a:srgbClr val="FF0000"/>
                </a:solidFill>
              </a:rPr>
              <a:t>, </a:t>
            </a:r>
            <a:r>
              <a:rPr lang="en-US" dirty="0" err="1">
                <a:solidFill>
                  <a:srgbClr val="FF0000"/>
                </a:solidFill>
              </a:rPr>
              <a:t>hisStart</a:t>
            </a:r>
            <a:r>
              <a:rPr lang="en-US" dirty="0">
                <a:solidFill>
                  <a:srgbClr val="FF0000"/>
                </a:solidFill>
              </a:rPr>
              <a:t> and </a:t>
            </a:r>
            <a:r>
              <a:rPr lang="en-US" dirty="0" err="1">
                <a:solidFill>
                  <a:srgbClr val="FF0000"/>
                </a:solidFill>
              </a:rPr>
              <a:t>hisStatus</a:t>
            </a:r>
            <a:r>
              <a:rPr lang="en-US" dirty="0">
                <a:solidFill>
                  <a:srgbClr val="FF0000"/>
                </a:solidFill>
              </a:rPr>
              <a:t> tags get added to the point record after the sync history action.</a:t>
            </a:r>
          </a:p>
        </p:txBody>
      </p:sp>
    </p:spTree>
    <p:extLst>
      <p:ext uri="{BB962C8B-B14F-4D97-AF65-F5344CB8AC3E}">
        <p14:creationId xmlns:p14="http://schemas.microsoft.com/office/powerpoint/2010/main" val="1298833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Synching Histories with a Connector</a:t>
            </a:r>
          </a:p>
        </p:txBody>
      </p:sp>
      <p:sp>
        <p:nvSpPr>
          <p:cNvPr id="3074" name="Rectangle 2"/>
          <p:cNvSpPr>
            <a:spLocks noGrp="1" noChangeArrowheads="1"/>
          </p:cNvSpPr>
          <p:nvPr>
            <p:ph idx="1"/>
          </p:nvPr>
        </p:nvSpPr>
        <p:spPr>
          <a:xfrm>
            <a:off x="670932" y="1189037"/>
            <a:ext cx="12091564" cy="5414965"/>
          </a:xfrm>
        </p:spPr>
        <p:txBody>
          <a:bodyPr/>
          <a:lstStyle/>
          <a:p>
            <a:r>
              <a:rPr lang="en-US" dirty="0"/>
              <a:t>If a remote device has local storage and the protocol supports synching historical data, SkySpark can automatically collect that data after performing an initial sync – remember the Weather Station in Module 2</a:t>
            </a:r>
          </a:p>
          <a:p>
            <a:r>
              <a:rPr lang="en-US" dirty="0"/>
              <a:t>Sync is protocol specific:</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obixSyncHis</a:t>
            </a:r>
            <a:r>
              <a:rPr lang="en-US" sz="2400" dirty="0">
                <a:solidFill>
                  <a:srgbClr val="00B050"/>
                </a:solidFill>
              </a:rPr>
              <a:t>(</a:t>
            </a:r>
            <a:r>
              <a:rPr lang="en-US" sz="2400" dirty="0" err="1">
                <a:solidFill>
                  <a:srgbClr val="00B050"/>
                </a:solidFill>
              </a:rPr>
              <a:t>pastWeek</a:t>
            </a:r>
            <a:r>
              <a:rPr lang="en-US" sz="2400" dirty="0">
                <a:solidFill>
                  <a:srgbClr val="00B050"/>
                </a:solidFill>
              </a:rPr>
              <a:t>)</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haystackSyncHis</a:t>
            </a:r>
            <a:r>
              <a:rPr lang="en-US" sz="2400" dirty="0">
                <a:solidFill>
                  <a:srgbClr val="00B050"/>
                </a:solidFill>
              </a:rPr>
              <a:t>(</a:t>
            </a:r>
            <a:r>
              <a:rPr lang="en-US" sz="2400" dirty="0" err="1">
                <a:solidFill>
                  <a:srgbClr val="00B050"/>
                </a:solidFill>
              </a:rPr>
              <a:t>pastWeek</a:t>
            </a:r>
            <a:r>
              <a:rPr lang="en-US" sz="2400" dirty="0">
                <a:solidFill>
                  <a:srgbClr val="00B050"/>
                </a:solidFill>
              </a:rPr>
              <a:t>)</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bacnetSyncHis</a:t>
            </a:r>
            <a:r>
              <a:rPr lang="en-US" sz="2400" dirty="0">
                <a:solidFill>
                  <a:srgbClr val="00B050"/>
                </a:solidFill>
              </a:rPr>
              <a:t>(</a:t>
            </a:r>
            <a:r>
              <a:rPr lang="en-US" sz="2400" dirty="0" err="1">
                <a:solidFill>
                  <a:srgbClr val="00B050"/>
                </a:solidFill>
              </a:rPr>
              <a:t>pastWeek</a:t>
            </a:r>
            <a:r>
              <a:rPr lang="en-US" sz="2400" dirty="0">
                <a:solidFill>
                  <a:srgbClr val="00B050"/>
                </a:solidFill>
              </a:rPr>
              <a:t>)</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sqlSyncHis</a:t>
            </a:r>
            <a:r>
              <a:rPr lang="en-US" sz="2400" dirty="0">
                <a:solidFill>
                  <a:srgbClr val="00B050"/>
                </a:solidFill>
              </a:rPr>
              <a:t>(</a:t>
            </a:r>
            <a:r>
              <a:rPr lang="en-US" sz="2400" dirty="0" err="1">
                <a:solidFill>
                  <a:srgbClr val="00B050"/>
                </a:solidFill>
              </a:rPr>
              <a:t>pastWeek</a:t>
            </a:r>
            <a:r>
              <a:rPr lang="en-US" sz="2400" dirty="0">
                <a:solidFill>
                  <a:srgbClr val="00B050"/>
                </a:solidFill>
              </a:rPr>
              <a:t>)</a:t>
            </a:r>
          </a:p>
          <a:p>
            <a:r>
              <a:rPr lang="en-US" dirty="0"/>
              <a:t>Use the Job App to schedule your syncs:  </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obixSyncHis</a:t>
            </a:r>
            <a:r>
              <a:rPr lang="en-US" sz="2400" dirty="0">
                <a:solidFill>
                  <a:srgbClr val="00B050"/>
                </a:solidFill>
              </a:rPr>
              <a:t>(null)</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haystackSyncHis</a:t>
            </a:r>
            <a:r>
              <a:rPr lang="en-US" sz="2400" dirty="0">
                <a:solidFill>
                  <a:srgbClr val="00B050"/>
                </a:solidFill>
              </a:rPr>
              <a:t>(null)</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bacnetSyncHis</a:t>
            </a:r>
            <a:r>
              <a:rPr lang="en-US" sz="2400" dirty="0">
                <a:solidFill>
                  <a:srgbClr val="00B050"/>
                </a:solidFill>
              </a:rPr>
              <a:t>(null)</a:t>
            </a:r>
          </a:p>
          <a:p>
            <a:pPr lvl="2"/>
            <a:r>
              <a:rPr lang="en-US" sz="2400" dirty="0">
                <a:solidFill>
                  <a:schemeClr val="accent2"/>
                </a:solidFill>
              </a:rPr>
              <a:t>&lt;</a:t>
            </a:r>
            <a:r>
              <a:rPr lang="en-US" sz="2400" dirty="0" err="1">
                <a:solidFill>
                  <a:schemeClr val="accent2"/>
                </a:solidFill>
              </a:rPr>
              <a:t>ConnRecord</a:t>
            </a:r>
            <a:r>
              <a:rPr lang="en-US" sz="2400" dirty="0">
                <a:solidFill>
                  <a:schemeClr val="accent2"/>
                </a:solidFill>
              </a:rPr>
              <a:t>&gt;</a:t>
            </a:r>
            <a:r>
              <a:rPr lang="en-US" sz="2400" dirty="0">
                <a:solidFill>
                  <a:srgbClr val="00B050"/>
                </a:solidFill>
              </a:rPr>
              <a:t>.</a:t>
            </a:r>
            <a:r>
              <a:rPr lang="en-US" sz="2400" dirty="0" err="1">
                <a:solidFill>
                  <a:srgbClr val="00B050"/>
                </a:solidFill>
              </a:rPr>
              <a:t>sqlSyncHis</a:t>
            </a:r>
            <a:r>
              <a:rPr lang="en-US" sz="2400" dirty="0">
                <a:solidFill>
                  <a:srgbClr val="00B050"/>
                </a:solidFill>
              </a:rPr>
              <a:t>(null)</a:t>
            </a:r>
          </a:p>
        </p:txBody>
      </p:sp>
      <p:sp>
        <p:nvSpPr>
          <p:cNvPr id="2" name="TextBox 1"/>
          <p:cNvSpPr txBox="1"/>
          <p:nvPr/>
        </p:nvSpPr>
        <p:spPr>
          <a:xfrm>
            <a:off x="9234486" y="3288917"/>
            <a:ext cx="3361030" cy="865237"/>
          </a:xfrm>
          <a:prstGeom prst="rect">
            <a:avLst/>
          </a:prstGeom>
          <a:noFill/>
        </p:spPr>
        <p:txBody>
          <a:bodyPr wrap="square" rtlCol="0">
            <a:spAutoFit/>
          </a:bodyPr>
          <a:lstStyle/>
          <a:p>
            <a:r>
              <a:rPr lang="en-US" dirty="0">
                <a:solidFill>
                  <a:srgbClr val="FF0000"/>
                </a:solidFill>
              </a:rPr>
              <a:t>Initial sync needs to have a finite time range, such as </a:t>
            </a:r>
            <a:r>
              <a:rPr lang="en-US" dirty="0" err="1">
                <a:solidFill>
                  <a:srgbClr val="FF0000"/>
                </a:solidFill>
              </a:rPr>
              <a:t>pastWeek</a:t>
            </a:r>
            <a:r>
              <a:rPr lang="en-US" dirty="0">
                <a:solidFill>
                  <a:srgbClr val="FF0000"/>
                </a:solidFill>
              </a:rPr>
              <a:t>…anything but null</a:t>
            </a:r>
          </a:p>
        </p:txBody>
      </p:sp>
      <p:sp>
        <p:nvSpPr>
          <p:cNvPr id="6" name="TextBox 5"/>
          <p:cNvSpPr txBox="1"/>
          <p:nvPr/>
        </p:nvSpPr>
        <p:spPr>
          <a:xfrm>
            <a:off x="9234486" y="4846637"/>
            <a:ext cx="3469989" cy="1380506"/>
          </a:xfrm>
          <a:prstGeom prst="rect">
            <a:avLst/>
          </a:prstGeom>
          <a:noFill/>
        </p:spPr>
        <p:txBody>
          <a:bodyPr wrap="square" rtlCol="0">
            <a:spAutoFit/>
          </a:bodyPr>
          <a:lstStyle/>
          <a:p>
            <a:r>
              <a:rPr lang="en-US" dirty="0">
                <a:solidFill>
                  <a:srgbClr val="FF0000"/>
                </a:solidFill>
              </a:rPr>
              <a:t>Scheduled sync needs to have null time range to avoid his out-of-order warnings and handle times where network or device issues caused the sync to fail</a:t>
            </a:r>
          </a:p>
        </p:txBody>
      </p:sp>
      <p:sp>
        <p:nvSpPr>
          <p:cNvPr id="3" name="Slide Number Placeholder 2">
            <a:extLst>
              <a:ext uri="{FF2B5EF4-FFF2-40B4-BE49-F238E27FC236}">
                <a16:creationId xmlns:a16="http://schemas.microsoft.com/office/drawing/2014/main" id="{2EBD53C4-6752-2A4F-A85F-DF3BB761C814}"/>
              </a:ext>
            </a:extLst>
          </p:cNvPr>
          <p:cNvSpPr>
            <a:spLocks noGrp="1"/>
          </p:cNvSpPr>
          <p:nvPr>
            <p:ph type="sldNum" sz="quarter" idx="10"/>
          </p:nvPr>
        </p:nvSpPr>
        <p:spPr/>
        <p:txBody>
          <a:bodyPr/>
          <a:lstStyle/>
          <a:p>
            <a:fld id="{883367F5-4E0A-4145-89EF-EB14BF69BB05}" type="slidenum">
              <a:rPr lang="en-US" smtClean="0"/>
              <a:t>19</a:t>
            </a:fld>
            <a:endParaRPr lang="en-US"/>
          </a:p>
        </p:txBody>
      </p:sp>
    </p:spTree>
    <p:extLst>
      <p:ext uri="{BB962C8B-B14F-4D97-AF65-F5344CB8AC3E}">
        <p14:creationId xmlns:p14="http://schemas.microsoft.com/office/powerpoint/2010/main" val="39031799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Introduction</a:t>
            </a:r>
          </a:p>
        </p:txBody>
      </p:sp>
      <p:sp>
        <p:nvSpPr>
          <p:cNvPr id="3074" name="Rectangle 2"/>
          <p:cNvSpPr>
            <a:spLocks noGrp="1" noChangeArrowheads="1"/>
          </p:cNvSpPr>
          <p:nvPr>
            <p:ph idx="1"/>
          </p:nvPr>
        </p:nvSpPr>
        <p:spPr/>
        <p:txBody>
          <a:bodyPr/>
          <a:lstStyle/>
          <a:p>
            <a:r>
              <a:rPr lang="en-US" dirty="0"/>
              <a:t>Connecting to wide variety of devices and data sources is a key feature of SkySpark.</a:t>
            </a:r>
          </a:p>
          <a:p>
            <a:r>
              <a:rPr lang="en-US" dirty="0"/>
              <a:t>The following slides explore what it looks like to get data into SkySpark from an end device.</a:t>
            </a:r>
          </a:p>
          <a:p>
            <a:r>
              <a:rPr lang="en-US" dirty="0"/>
              <a:t>Once data is in SkySpark, hundreds of functions can be combined to accomplish virtually any task.</a:t>
            </a:r>
          </a:p>
        </p:txBody>
      </p:sp>
      <p:sp>
        <p:nvSpPr>
          <p:cNvPr id="2" name="Slide Number Placeholder 1">
            <a:extLst>
              <a:ext uri="{FF2B5EF4-FFF2-40B4-BE49-F238E27FC236}">
                <a16:creationId xmlns:a16="http://schemas.microsoft.com/office/drawing/2014/main" id="{554D43BF-A552-9D46-97EF-64DD4DD13583}"/>
              </a:ext>
            </a:extLst>
          </p:cNvPr>
          <p:cNvSpPr>
            <a:spLocks noGrp="1"/>
          </p:cNvSpPr>
          <p:nvPr>
            <p:ph type="sldNum" sz="quarter" idx="10"/>
          </p:nvPr>
        </p:nvSpPr>
        <p:spPr/>
        <p:txBody>
          <a:bodyPr/>
          <a:lstStyle/>
          <a:p>
            <a:fld id="{883367F5-4E0A-4145-89EF-EB14BF69BB05}" type="slidenum">
              <a:rPr lang="en-US" smtClean="0"/>
              <a:t>2</a:t>
            </a:fld>
            <a:endParaRPr lang="en-US"/>
          </a:p>
        </p:txBody>
      </p:sp>
    </p:spTree>
    <p:extLst>
      <p:ext uri="{BB962C8B-B14F-4D97-AF65-F5344CB8AC3E}">
        <p14:creationId xmlns:p14="http://schemas.microsoft.com/office/powerpoint/2010/main" val="40326116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Enable Task Ext to Automate History Sync</a:t>
            </a:r>
          </a:p>
        </p:txBody>
      </p:sp>
      <p:sp>
        <p:nvSpPr>
          <p:cNvPr id="15" name="Content Placeholder 14"/>
          <p:cNvSpPr>
            <a:spLocks noGrp="1"/>
          </p:cNvSpPr>
          <p:nvPr>
            <p:ph idx="1"/>
          </p:nvPr>
        </p:nvSpPr>
        <p:spPr/>
        <p:txBody>
          <a:bodyPr/>
          <a:lstStyle/>
          <a:p>
            <a:r>
              <a:rPr lang="en-US" dirty="0"/>
              <a:t>Navigate to the </a:t>
            </a:r>
            <a:r>
              <a:rPr lang="en-US" dirty="0">
                <a:solidFill>
                  <a:schemeClr val="accent2"/>
                </a:solidFill>
              </a:rPr>
              <a:t>Settings </a:t>
            </a:r>
            <a:r>
              <a:rPr lang="en-US" dirty="0"/>
              <a:t>app </a:t>
            </a:r>
            <a:r>
              <a:rPr lang="en-US" dirty="0">
                <a:solidFill>
                  <a:schemeClr val="accent2"/>
                </a:solidFill>
              </a:rPr>
              <a:t>Ext</a:t>
            </a:r>
            <a:r>
              <a:rPr lang="en-US" dirty="0"/>
              <a:t> view.</a:t>
            </a:r>
          </a:p>
          <a:p>
            <a:r>
              <a:rPr lang="en-US" dirty="0"/>
              <a:t>Click the </a:t>
            </a:r>
            <a:r>
              <a:rPr lang="en-US" dirty="0">
                <a:solidFill>
                  <a:schemeClr val="accent2"/>
                </a:solidFill>
              </a:rPr>
              <a:t>Task</a:t>
            </a:r>
            <a:r>
              <a:rPr lang="en-US" dirty="0"/>
              <a:t> ext.</a:t>
            </a:r>
          </a:p>
          <a:p>
            <a:r>
              <a:rPr lang="en-US" dirty="0"/>
              <a:t>Click the </a:t>
            </a:r>
            <a:r>
              <a:rPr lang="en-US" dirty="0">
                <a:solidFill>
                  <a:schemeClr val="accent2"/>
                </a:solidFill>
              </a:rPr>
              <a:t>Enable</a:t>
            </a:r>
            <a:r>
              <a:rPr lang="en-US" dirty="0"/>
              <a:t> button.</a:t>
            </a:r>
          </a:p>
          <a:p>
            <a:r>
              <a:rPr lang="en-US" dirty="0"/>
              <a:t>Continue to the next slide.</a:t>
            </a:r>
          </a:p>
        </p:txBody>
      </p:sp>
      <p:sp>
        <p:nvSpPr>
          <p:cNvPr id="2" name="Slide Number Placeholder 1">
            <a:extLst>
              <a:ext uri="{FF2B5EF4-FFF2-40B4-BE49-F238E27FC236}">
                <a16:creationId xmlns:a16="http://schemas.microsoft.com/office/drawing/2014/main" id="{88A802B6-CCFB-0842-9DF0-5C6D200664F7}"/>
              </a:ext>
            </a:extLst>
          </p:cNvPr>
          <p:cNvSpPr>
            <a:spLocks noGrp="1"/>
          </p:cNvSpPr>
          <p:nvPr>
            <p:ph type="sldNum" sz="quarter" idx="10"/>
          </p:nvPr>
        </p:nvSpPr>
        <p:spPr/>
        <p:txBody>
          <a:bodyPr/>
          <a:lstStyle/>
          <a:p>
            <a:fld id="{883367F5-4E0A-4145-89EF-EB14BF69BB05}" type="slidenum">
              <a:rPr lang="en-US" smtClean="0"/>
              <a:t>20</a:t>
            </a:fld>
            <a:endParaRPr lang="en-US"/>
          </a:p>
        </p:txBody>
      </p:sp>
      <p:grpSp>
        <p:nvGrpSpPr>
          <p:cNvPr id="6" name="Group 5">
            <a:extLst>
              <a:ext uri="{FF2B5EF4-FFF2-40B4-BE49-F238E27FC236}">
                <a16:creationId xmlns:a16="http://schemas.microsoft.com/office/drawing/2014/main" id="{EB8308FF-D46A-6C45-A0B0-49CC7FDAEAA0}"/>
              </a:ext>
            </a:extLst>
          </p:cNvPr>
          <p:cNvGrpSpPr/>
          <p:nvPr/>
        </p:nvGrpSpPr>
        <p:grpSpPr>
          <a:xfrm>
            <a:off x="12148090" y="191284"/>
            <a:ext cx="852932" cy="1202900"/>
            <a:chOff x="12148090" y="191284"/>
            <a:chExt cx="852932" cy="1202900"/>
          </a:xfrm>
        </p:grpSpPr>
        <p:sp>
          <p:nvSpPr>
            <p:cNvPr id="11" name="TextBox 10">
              <a:extLst>
                <a:ext uri="{FF2B5EF4-FFF2-40B4-BE49-F238E27FC236}">
                  <a16:creationId xmlns:a16="http://schemas.microsoft.com/office/drawing/2014/main" id="{AAA8EA8F-36BA-344B-B28B-556D50C1BBDC}"/>
                </a:ext>
              </a:extLst>
            </p:cNvPr>
            <p:cNvSpPr txBox="1"/>
            <p:nvPr/>
          </p:nvSpPr>
          <p:spPr>
            <a:xfrm>
              <a:off x="12244947" y="1044216"/>
              <a:ext cx="659219" cy="349968"/>
            </a:xfrm>
            <a:prstGeom prst="rect">
              <a:avLst/>
            </a:prstGeom>
            <a:noFill/>
          </p:spPr>
          <p:txBody>
            <a:bodyPr wrap="none" rtlCol="0">
              <a:spAutoFit/>
            </a:bodyPr>
            <a:lstStyle/>
            <a:p>
              <a:r>
                <a:rPr lang="en-US" dirty="0"/>
                <a:t>Task</a:t>
              </a:r>
            </a:p>
          </p:txBody>
        </p:sp>
        <p:pic>
          <p:nvPicPr>
            <p:cNvPr id="5" name="Graphic 4">
              <a:extLst>
                <a:ext uri="{FF2B5EF4-FFF2-40B4-BE49-F238E27FC236}">
                  <a16:creationId xmlns:a16="http://schemas.microsoft.com/office/drawing/2014/main" id="{C37D38AC-DC0F-EB41-B9AB-7E34C0145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48090" y="191284"/>
              <a:ext cx="852932" cy="852932"/>
            </a:xfrm>
            <a:prstGeom prst="rect">
              <a:avLst/>
            </a:prstGeom>
          </p:spPr>
        </p:pic>
      </p:grpSp>
      <p:pic>
        <p:nvPicPr>
          <p:cNvPr id="7" name="Picture 6">
            <a:extLst>
              <a:ext uri="{FF2B5EF4-FFF2-40B4-BE49-F238E27FC236}">
                <a16:creationId xmlns:a16="http://schemas.microsoft.com/office/drawing/2014/main" id="{3889D9BA-4DF2-B843-B7B5-8FE47315F0F8}"/>
              </a:ext>
            </a:extLst>
          </p:cNvPr>
          <p:cNvPicPr>
            <a:picLocks noChangeAspect="1"/>
          </p:cNvPicPr>
          <p:nvPr/>
        </p:nvPicPr>
        <p:blipFill>
          <a:blip r:embed="rId4"/>
          <a:stretch>
            <a:fillRect/>
          </a:stretch>
        </p:blipFill>
        <p:spPr>
          <a:xfrm>
            <a:off x="5571444" y="3036269"/>
            <a:ext cx="7737075" cy="4020168"/>
          </a:xfrm>
          <a:prstGeom prst="rect">
            <a:avLst/>
          </a:prstGeom>
          <a:ln>
            <a:solidFill>
              <a:schemeClr val="tx1"/>
            </a:solidFill>
          </a:ln>
        </p:spPr>
      </p:pic>
      <p:pic>
        <p:nvPicPr>
          <p:cNvPr id="8" name="Picture 7">
            <a:extLst>
              <a:ext uri="{FF2B5EF4-FFF2-40B4-BE49-F238E27FC236}">
                <a16:creationId xmlns:a16="http://schemas.microsoft.com/office/drawing/2014/main" id="{0BB93EE4-0F81-0547-82AA-389D5ADD0545}"/>
              </a:ext>
            </a:extLst>
          </p:cNvPr>
          <p:cNvPicPr>
            <a:picLocks noChangeAspect="1"/>
          </p:cNvPicPr>
          <p:nvPr/>
        </p:nvPicPr>
        <p:blipFill>
          <a:blip r:embed="rId5"/>
          <a:stretch>
            <a:fillRect/>
          </a:stretch>
        </p:blipFill>
        <p:spPr>
          <a:xfrm>
            <a:off x="7253287" y="1112837"/>
            <a:ext cx="4891769" cy="2259379"/>
          </a:xfrm>
          <a:prstGeom prst="rect">
            <a:avLst/>
          </a:prstGeom>
          <a:ln>
            <a:solidFill>
              <a:schemeClr val="tx1"/>
            </a:solidFill>
          </a:ln>
        </p:spPr>
      </p:pic>
      <p:sp>
        <p:nvSpPr>
          <p:cNvPr id="17" name="Oval 16">
            <a:extLst>
              <a:ext uri="{FF2B5EF4-FFF2-40B4-BE49-F238E27FC236}">
                <a16:creationId xmlns:a16="http://schemas.microsoft.com/office/drawing/2014/main" id="{BC9626FB-3547-0646-A60E-DA1E3DFADA99}"/>
              </a:ext>
            </a:extLst>
          </p:cNvPr>
          <p:cNvSpPr/>
          <p:nvPr/>
        </p:nvSpPr>
        <p:spPr bwMode="auto">
          <a:xfrm>
            <a:off x="8167687" y="2636837"/>
            <a:ext cx="685800" cy="67156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D5F850F0-FB68-1D44-96C7-8E4A70B24136}"/>
              </a:ext>
            </a:extLst>
          </p:cNvPr>
          <p:cNvSpPr txBox="1"/>
          <p:nvPr/>
        </p:nvSpPr>
        <p:spPr>
          <a:xfrm>
            <a:off x="7954056" y="2351816"/>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
        <p:nvSpPr>
          <p:cNvPr id="19" name="Oval 18">
            <a:extLst>
              <a:ext uri="{FF2B5EF4-FFF2-40B4-BE49-F238E27FC236}">
                <a16:creationId xmlns:a16="http://schemas.microsoft.com/office/drawing/2014/main" id="{E7671768-9FC1-CD45-AD32-C6B84840664F}"/>
              </a:ext>
            </a:extLst>
          </p:cNvPr>
          <p:cNvSpPr/>
          <p:nvPr/>
        </p:nvSpPr>
        <p:spPr bwMode="auto">
          <a:xfrm>
            <a:off x="5508171" y="6507364"/>
            <a:ext cx="890404" cy="25431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20267C73-6994-404B-B7CF-C2B8A37C10FC}"/>
              </a:ext>
            </a:extLst>
          </p:cNvPr>
          <p:cNvSpPr txBox="1"/>
          <p:nvPr/>
        </p:nvSpPr>
        <p:spPr>
          <a:xfrm>
            <a:off x="5195887" y="617061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21" name="Oval 20">
            <a:extLst>
              <a:ext uri="{FF2B5EF4-FFF2-40B4-BE49-F238E27FC236}">
                <a16:creationId xmlns:a16="http://schemas.microsoft.com/office/drawing/2014/main" id="{F4B1F237-D44D-5042-A511-20D0096E8EB0}"/>
              </a:ext>
            </a:extLst>
          </p:cNvPr>
          <p:cNvSpPr/>
          <p:nvPr/>
        </p:nvSpPr>
        <p:spPr bwMode="auto">
          <a:xfrm>
            <a:off x="5571444" y="3578481"/>
            <a:ext cx="625026" cy="27103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92E83C53-6ED1-9B46-A7FE-5DCB2B86EE9C}"/>
              </a:ext>
            </a:extLst>
          </p:cNvPr>
          <p:cNvSpPr txBox="1"/>
          <p:nvPr/>
        </p:nvSpPr>
        <p:spPr>
          <a:xfrm>
            <a:off x="6126881" y="3847352"/>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Tree>
    <p:extLst>
      <p:ext uri="{BB962C8B-B14F-4D97-AF65-F5344CB8AC3E}">
        <p14:creationId xmlns:p14="http://schemas.microsoft.com/office/powerpoint/2010/main" val="2870397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Creating a Task to Automate History Sync</a:t>
            </a:r>
          </a:p>
        </p:txBody>
      </p:sp>
      <p:sp>
        <p:nvSpPr>
          <p:cNvPr id="15" name="Content Placeholder 14"/>
          <p:cNvSpPr>
            <a:spLocks noGrp="1"/>
          </p:cNvSpPr>
          <p:nvPr>
            <p:ph idx="1"/>
          </p:nvPr>
        </p:nvSpPr>
        <p:spPr>
          <a:xfrm>
            <a:off x="670932" y="1341438"/>
            <a:ext cx="5734263" cy="5414964"/>
          </a:xfrm>
        </p:spPr>
        <p:txBody>
          <a:bodyPr/>
          <a:lstStyle/>
          <a:p>
            <a:r>
              <a:rPr lang="en-US" dirty="0"/>
              <a:t>Navigate to the </a:t>
            </a:r>
            <a:r>
              <a:rPr lang="en-US" dirty="0">
                <a:solidFill>
                  <a:schemeClr val="accent2"/>
                </a:solidFill>
              </a:rPr>
              <a:t>Task </a:t>
            </a:r>
            <a:r>
              <a:rPr lang="en-US" dirty="0"/>
              <a:t>app.</a:t>
            </a:r>
          </a:p>
          <a:p>
            <a:r>
              <a:rPr lang="en-US" dirty="0"/>
              <a:t>Click the </a:t>
            </a:r>
            <a:r>
              <a:rPr lang="en-US" dirty="0">
                <a:solidFill>
                  <a:schemeClr val="accent2"/>
                </a:solidFill>
              </a:rPr>
              <a:t>New</a:t>
            </a:r>
            <a:r>
              <a:rPr lang="en-US" dirty="0"/>
              <a:t> button.</a:t>
            </a:r>
          </a:p>
          <a:p>
            <a:r>
              <a:rPr lang="en-US" dirty="0"/>
              <a:t>Create the </a:t>
            </a:r>
            <a:r>
              <a:rPr lang="en-US" dirty="0">
                <a:solidFill>
                  <a:srgbClr val="00B050"/>
                </a:solidFill>
              </a:rPr>
              <a:t>task</a:t>
            </a:r>
            <a:r>
              <a:rPr lang="en-US" dirty="0"/>
              <a:t> shown in the screenshot.</a:t>
            </a:r>
          </a:p>
          <a:p>
            <a:pPr lvl="1"/>
            <a:r>
              <a:rPr lang="en-US" dirty="0"/>
              <a:t>dis: </a:t>
            </a:r>
            <a:r>
              <a:rPr lang="en-US" u="sng" dirty="0"/>
              <a:t>Sync Haystack His Task</a:t>
            </a:r>
          </a:p>
          <a:p>
            <a:pPr lvl="1"/>
            <a:r>
              <a:rPr lang="en-US" dirty="0"/>
              <a:t>observes: </a:t>
            </a:r>
            <a:r>
              <a:rPr lang="en-US" u="sng" dirty="0" err="1"/>
              <a:t>obsSchedule</a:t>
            </a:r>
            <a:endParaRPr lang="en-US" u="sng" dirty="0"/>
          </a:p>
          <a:p>
            <a:pPr lvl="1"/>
            <a:r>
              <a:rPr lang="en-US" dirty="0" err="1"/>
              <a:t>obsScheduleFreq</a:t>
            </a:r>
            <a:r>
              <a:rPr lang="en-US" dirty="0"/>
              <a:t>: </a:t>
            </a:r>
            <a:r>
              <a:rPr lang="en-US" u="sng" dirty="0"/>
              <a:t>15min</a:t>
            </a:r>
          </a:p>
          <a:p>
            <a:r>
              <a:rPr lang="en-US" dirty="0"/>
              <a:t>Enter the Axon expression shown for the </a:t>
            </a:r>
            <a:r>
              <a:rPr lang="en-US" dirty="0" err="1">
                <a:solidFill>
                  <a:srgbClr val="00B050"/>
                </a:solidFill>
              </a:rPr>
              <a:t>taskExpr</a:t>
            </a:r>
            <a:r>
              <a:rPr lang="en-US" dirty="0"/>
              <a:t>.</a:t>
            </a:r>
          </a:p>
          <a:p>
            <a:r>
              <a:rPr lang="en-US" dirty="0"/>
              <a:t>Click </a:t>
            </a:r>
            <a:r>
              <a:rPr lang="en-US" dirty="0">
                <a:solidFill>
                  <a:schemeClr val="accent2"/>
                </a:solidFill>
              </a:rPr>
              <a:t>Ok</a:t>
            </a:r>
            <a:r>
              <a:rPr lang="en-US" dirty="0"/>
              <a:t>.</a:t>
            </a:r>
          </a:p>
        </p:txBody>
      </p:sp>
      <p:sp>
        <p:nvSpPr>
          <p:cNvPr id="16" name="TextBox 15">
            <a:extLst>
              <a:ext uri="{FF2B5EF4-FFF2-40B4-BE49-F238E27FC236}">
                <a16:creationId xmlns:a16="http://schemas.microsoft.com/office/drawing/2014/main" id="{51E1ECC5-E5BF-8141-B9C1-9570BC546B89}"/>
              </a:ext>
            </a:extLst>
          </p:cNvPr>
          <p:cNvSpPr txBox="1"/>
          <p:nvPr/>
        </p:nvSpPr>
        <p:spPr>
          <a:xfrm>
            <a:off x="670932" y="5552566"/>
            <a:ext cx="5241732" cy="1122871"/>
          </a:xfrm>
          <a:prstGeom prst="rect">
            <a:avLst/>
          </a:prstGeom>
          <a:noFill/>
        </p:spPr>
        <p:txBody>
          <a:bodyPr wrap="square" rtlCol="0">
            <a:spAutoFit/>
          </a:bodyPr>
          <a:lstStyle/>
          <a:p>
            <a:r>
              <a:rPr lang="en-US" dirty="0">
                <a:solidFill>
                  <a:srgbClr val="FF0000"/>
                </a:solidFill>
              </a:rPr>
              <a:t>The frequency that the task runs is dependent on the application and device so a less frequent period, such as 24 hours or every day at 2am is more commonly used and recommended.</a:t>
            </a:r>
          </a:p>
        </p:txBody>
      </p:sp>
      <p:sp>
        <p:nvSpPr>
          <p:cNvPr id="2" name="Slide Number Placeholder 1">
            <a:extLst>
              <a:ext uri="{FF2B5EF4-FFF2-40B4-BE49-F238E27FC236}">
                <a16:creationId xmlns:a16="http://schemas.microsoft.com/office/drawing/2014/main" id="{88A802B6-CCFB-0842-9DF0-5C6D200664F7}"/>
              </a:ext>
            </a:extLst>
          </p:cNvPr>
          <p:cNvSpPr>
            <a:spLocks noGrp="1"/>
          </p:cNvSpPr>
          <p:nvPr>
            <p:ph type="sldNum" sz="quarter" idx="10"/>
          </p:nvPr>
        </p:nvSpPr>
        <p:spPr/>
        <p:txBody>
          <a:bodyPr/>
          <a:lstStyle/>
          <a:p>
            <a:fld id="{883367F5-4E0A-4145-89EF-EB14BF69BB05}" type="slidenum">
              <a:rPr lang="en-US" smtClean="0"/>
              <a:t>21</a:t>
            </a:fld>
            <a:endParaRPr lang="en-US"/>
          </a:p>
        </p:txBody>
      </p:sp>
      <p:grpSp>
        <p:nvGrpSpPr>
          <p:cNvPr id="6" name="Group 5">
            <a:extLst>
              <a:ext uri="{FF2B5EF4-FFF2-40B4-BE49-F238E27FC236}">
                <a16:creationId xmlns:a16="http://schemas.microsoft.com/office/drawing/2014/main" id="{EB8308FF-D46A-6C45-A0B0-49CC7FDAEAA0}"/>
              </a:ext>
            </a:extLst>
          </p:cNvPr>
          <p:cNvGrpSpPr/>
          <p:nvPr/>
        </p:nvGrpSpPr>
        <p:grpSpPr>
          <a:xfrm>
            <a:off x="12148090" y="191284"/>
            <a:ext cx="852932" cy="1202900"/>
            <a:chOff x="12148090" y="191284"/>
            <a:chExt cx="852932" cy="1202900"/>
          </a:xfrm>
        </p:grpSpPr>
        <p:sp>
          <p:nvSpPr>
            <p:cNvPr id="11" name="TextBox 10">
              <a:extLst>
                <a:ext uri="{FF2B5EF4-FFF2-40B4-BE49-F238E27FC236}">
                  <a16:creationId xmlns:a16="http://schemas.microsoft.com/office/drawing/2014/main" id="{AAA8EA8F-36BA-344B-B28B-556D50C1BBDC}"/>
                </a:ext>
              </a:extLst>
            </p:cNvPr>
            <p:cNvSpPr txBox="1"/>
            <p:nvPr/>
          </p:nvSpPr>
          <p:spPr>
            <a:xfrm>
              <a:off x="12244947" y="1044216"/>
              <a:ext cx="659219" cy="349968"/>
            </a:xfrm>
            <a:prstGeom prst="rect">
              <a:avLst/>
            </a:prstGeom>
            <a:noFill/>
          </p:spPr>
          <p:txBody>
            <a:bodyPr wrap="none" rtlCol="0">
              <a:spAutoFit/>
            </a:bodyPr>
            <a:lstStyle/>
            <a:p>
              <a:r>
                <a:rPr lang="en-US" dirty="0"/>
                <a:t>Task</a:t>
              </a:r>
            </a:p>
          </p:txBody>
        </p:sp>
        <p:pic>
          <p:nvPicPr>
            <p:cNvPr id="5" name="Graphic 4">
              <a:extLst>
                <a:ext uri="{FF2B5EF4-FFF2-40B4-BE49-F238E27FC236}">
                  <a16:creationId xmlns:a16="http://schemas.microsoft.com/office/drawing/2014/main" id="{C37D38AC-DC0F-EB41-B9AB-7E34C0145C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48090" y="191284"/>
              <a:ext cx="852932" cy="852932"/>
            </a:xfrm>
            <a:prstGeom prst="rect">
              <a:avLst/>
            </a:prstGeom>
          </p:spPr>
        </p:pic>
      </p:grpSp>
      <p:pic>
        <p:nvPicPr>
          <p:cNvPr id="4" name="Picture 3">
            <a:extLst>
              <a:ext uri="{FF2B5EF4-FFF2-40B4-BE49-F238E27FC236}">
                <a16:creationId xmlns:a16="http://schemas.microsoft.com/office/drawing/2014/main" id="{AF358938-F3A1-A14F-B99E-100B5DFF80A6}"/>
              </a:ext>
            </a:extLst>
          </p:cNvPr>
          <p:cNvPicPr>
            <a:picLocks noChangeAspect="1"/>
          </p:cNvPicPr>
          <p:nvPr/>
        </p:nvPicPr>
        <p:blipFill>
          <a:blip r:embed="rId4"/>
          <a:stretch>
            <a:fillRect/>
          </a:stretch>
        </p:blipFill>
        <p:spPr>
          <a:xfrm>
            <a:off x="7634287" y="1036637"/>
            <a:ext cx="4222750" cy="2601434"/>
          </a:xfrm>
          <a:prstGeom prst="rect">
            <a:avLst/>
          </a:prstGeom>
          <a:ln>
            <a:solidFill>
              <a:schemeClr val="tx1"/>
            </a:solidFill>
          </a:ln>
        </p:spPr>
      </p:pic>
      <p:sp>
        <p:nvSpPr>
          <p:cNvPr id="13" name="Oval 12">
            <a:extLst>
              <a:ext uri="{FF2B5EF4-FFF2-40B4-BE49-F238E27FC236}">
                <a16:creationId xmlns:a16="http://schemas.microsoft.com/office/drawing/2014/main" id="{2F47EA8B-4AF9-D346-8078-D5A4651CA6FA}"/>
              </a:ext>
            </a:extLst>
          </p:cNvPr>
          <p:cNvSpPr/>
          <p:nvPr/>
        </p:nvSpPr>
        <p:spPr bwMode="auto">
          <a:xfrm>
            <a:off x="9800004" y="2337354"/>
            <a:ext cx="555258" cy="5389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9E7BDD92-45F4-4149-AAEF-640317994A9E}"/>
              </a:ext>
            </a:extLst>
          </p:cNvPr>
          <p:cNvSpPr txBox="1"/>
          <p:nvPr/>
        </p:nvSpPr>
        <p:spPr>
          <a:xfrm>
            <a:off x="9647604" y="1983796"/>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pic>
        <p:nvPicPr>
          <p:cNvPr id="8" name="Picture 7">
            <a:extLst>
              <a:ext uri="{FF2B5EF4-FFF2-40B4-BE49-F238E27FC236}">
                <a16:creationId xmlns:a16="http://schemas.microsoft.com/office/drawing/2014/main" id="{51823DE8-4B04-A746-921C-7A3AA99AEED3}"/>
              </a:ext>
            </a:extLst>
          </p:cNvPr>
          <p:cNvPicPr>
            <a:picLocks noChangeAspect="1"/>
          </p:cNvPicPr>
          <p:nvPr/>
        </p:nvPicPr>
        <p:blipFill>
          <a:blip r:embed="rId5"/>
          <a:stretch>
            <a:fillRect/>
          </a:stretch>
        </p:blipFill>
        <p:spPr>
          <a:xfrm>
            <a:off x="6582792" y="2943070"/>
            <a:ext cx="6303651" cy="3517059"/>
          </a:xfrm>
          <a:prstGeom prst="rect">
            <a:avLst/>
          </a:prstGeom>
          <a:ln>
            <a:solidFill>
              <a:schemeClr val="tx1"/>
            </a:solidFill>
          </a:ln>
        </p:spPr>
      </p:pic>
      <p:sp>
        <p:nvSpPr>
          <p:cNvPr id="18" name="TextBox 17">
            <a:extLst>
              <a:ext uri="{FF2B5EF4-FFF2-40B4-BE49-F238E27FC236}">
                <a16:creationId xmlns:a16="http://schemas.microsoft.com/office/drawing/2014/main" id="{15E09EEF-6E1B-B248-B6B9-9632385A9A32}"/>
              </a:ext>
            </a:extLst>
          </p:cNvPr>
          <p:cNvSpPr txBox="1"/>
          <p:nvPr/>
        </p:nvSpPr>
        <p:spPr>
          <a:xfrm>
            <a:off x="4510087" y="6607100"/>
            <a:ext cx="8891587" cy="378565"/>
          </a:xfrm>
          <a:prstGeom prst="rect">
            <a:avLst/>
          </a:prstGeom>
          <a:noFill/>
        </p:spPr>
        <p:txBody>
          <a:bodyPr wrap="square" rtlCol="0">
            <a:spAutoFit/>
          </a:bodyPr>
          <a:lstStyle/>
          <a:p>
            <a:pPr hangingPunct="1">
              <a:spcAft>
                <a:spcPts val="600"/>
              </a:spcAft>
            </a:pPr>
            <a:r>
              <a:rPr lang="en-US" sz="2000" dirty="0" err="1">
                <a:solidFill>
                  <a:srgbClr val="00B050"/>
                </a:solidFill>
                <a:latin typeface="Consolas" panose="020B0609020204030204" pitchFamily="49" charset="0"/>
                <a:cs typeface="Consolas" panose="020B0609020204030204" pitchFamily="49" charset="0"/>
              </a:rPr>
              <a:t>readAll</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haystackHis</a:t>
            </a:r>
            <a:r>
              <a:rPr lang="en-US" sz="2000" dirty="0">
                <a:solidFill>
                  <a:srgbClr val="00B050"/>
                </a:solidFill>
                <a:latin typeface="Consolas" panose="020B0609020204030204" pitchFamily="49" charset="0"/>
                <a:cs typeface="Consolas" panose="020B0609020204030204" pitchFamily="49" charset="0"/>
              </a:rPr>
              <a:t> and </a:t>
            </a:r>
            <a:r>
              <a:rPr lang="en-US" sz="2000" dirty="0" err="1">
                <a:solidFill>
                  <a:srgbClr val="00B050"/>
                </a:solidFill>
                <a:latin typeface="Consolas" panose="020B0609020204030204" pitchFamily="49" charset="0"/>
                <a:cs typeface="Consolas" panose="020B0609020204030204" pitchFamily="49" charset="0"/>
              </a:rPr>
              <a:t>haystackConnRef</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haystackSyncHis</a:t>
            </a:r>
            <a:r>
              <a:rPr lang="en-US" sz="2000" dirty="0">
                <a:solidFill>
                  <a:srgbClr val="00B050"/>
                </a:solidFill>
                <a:latin typeface="Consolas" panose="020B0609020204030204" pitchFamily="49" charset="0"/>
                <a:cs typeface="Consolas" panose="020B0609020204030204" pitchFamily="49" charset="0"/>
              </a:rPr>
              <a:t>(null)</a:t>
            </a:r>
          </a:p>
        </p:txBody>
      </p:sp>
      <p:sp>
        <p:nvSpPr>
          <p:cNvPr id="19" name="Oval 18">
            <a:extLst>
              <a:ext uri="{FF2B5EF4-FFF2-40B4-BE49-F238E27FC236}">
                <a16:creationId xmlns:a16="http://schemas.microsoft.com/office/drawing/2014/main" id="{0F3DD8A3-1E55-4842-B0F8-D62E5DD53EF3}"/>
              </a:ext>
            </a:extLst>
          </p:cNvPr>
          <p:cNvSpPr/>
          <p:nvPr/>
        </p:nvSpPr>
        <p:spPr bwMode="auto">
          <a:xfrm>
            <a:off x="5912663" y="3530165"/>
            <a:ext cx="5150623" cy="184117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1024A6E7-97F9-204F-B46D-BEC9D2994AC7}"/>
              </a:ext>
            </a:extLst>
          </p:cNvPr>
          <p:cNvSpPr txBox="1"/>
          <p:nvPr/>
        </p:nvSpPr>
        <p:spPr>
          <a:xfrm>
            <a:off x="6226951" y="334976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21" name="Oval 20">
            <a:extLst>
              <a:ext uri="{FF2B5EF4-FFF2-40B4-BE49-F238E27FC236}">
                <a16:creationId xmlns:a16="http://schemas.microsoft.com/office/drawing/2014/main" id="{40660489-0077-534F-A19F-9F6DFAA5DEE6}"/>
              </a:ext>
            </a:extLst>
          </p:cNvPr>
          <p:cNvSpPr/>
          <p:nvPr/>
        </p:nvSpPr>
        <p:spPr bwMode="auto">
          <a:xfrm>
            <a:off x="6582793" y="5608637"/>
            <a:ext cx="6193360" cy="5389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2" name="TextBox 21">
            <a:extLst>
              <a:ext uri="{FF2B5EF4-FFF2-40B4-BE49-F238E27FC236}">
                <a16:creationId xmlns:a16="http://schemas.microsoft.com/office/drawing/2014/main" id="{58D9D64B-8FB9-0042-9445-E44FEB2FCDEC}"/>
              </a:ext>
            </a:extLst>
          </p:cNvPr>
          <p:cNvSpPr txBox="1"/>
          <p:nvPr/>
        </p:nvSpPr>
        <p:spPr>
          <a:xfrm>
            <a:off x="6235883" y="5661826"/>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
        <p:nvSpPr>
          <p:cNvPr id="23" name="Oval 22">
            <a:extLst>
              <a:ext uri="{FF2B5EF4-FFF2-40B4-BE49-F238E27FC236}">
                <a16:creationId xmlns:a16="http://schemas.microsoft.com/office/drawing/2014/main" id="{56153513-8A74-3849-B0DC-DBA304E1E444}"/>
              </a:ext>
            </a:extLst>
          </p:cNvPr>
          <p:cNvSpPr/>
          <p:nvPr/>
        </p:nvSpPr>
        <p:spPr bwMode="auto">
          <a:xfrm>
            <a:off x="11592831" y="6136469"/>
            <a:ext cx="652115" cy="32366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4" name="TextBox 23">
            <a:extLst>
              <a:ext uri="{FF2B5EF4-FFF2-40B4-BE49-F238E27FC236}">
                <a16:creationId xmlns:a16="http://schemas.microsoft.com/office/drawing/2014/main" id="{9122D215-C611-C140-B6A0-1218BB4D7305}"/>
              </a:ext>
            </a:extLst>
          </p:cNvPr>
          <p:cNvSpPr txBox="1"/>
          <p:nvPr/>
        </p:nvSpPr>
        <p:spPr>
          <a:xfrm>
            <a:off x="11262511" y="6234631"/>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5</a:t>
            </a:r>
          </a:p>
        </p:txBody>
      </p:sp>
    </p:spTree>
    <p:extLst>
      <p:ext uri="{BB962C8B-B14F-4D97-AF65-F5344CB8AC3E}">
        <p14:creationId xmlns:p14="http://schemas.microsoft.com/office/powerpoint/2010/main" val="162719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Creating a Job to Automate History Sync</a:t>
            </a:r>
          </a:p>
        </p:txBody>
      </p:sp>
      <p:sp>
        <p:nvSpPr>
          <p:cNvPr id="15" name="Content Placeholder 14"/>
          <p:cNvSpPr>
            <a:spLocks noGrp="1"/>
          </p:cNvSpPr>
          <p:nvPr>
            <p:ph idx="1"/>
          </p:nvPr>
        </p:nvSpPr>
        <p:spPr/>
        <p:txBody>
          <a:bodyPr/>
          <a:lstStyle/>
          <a:p>
            <a:r>
              <a:rPr lang="en-US" dirty="0"/>
              <a:t>Prior to SkySpark 3.0.25, </a:t>
            </a:r>
            <a:r>
              <a:rPr lang="en-US" dirty="0">
                <a:solidFill>
                  <a:schemeClr val="accent2"/>
                </a:solidFill>
              </a:rPr>
              <a:t>Jobs</a:t>
            </a:r>
            <a:r>
              <a:rPr lang="en-US" dirty="0"/>
              <a:t> were used to automate the history sync process.</a:t>
            </a:r>
          </a:p>
          <a:p>
            <a:r>
              <a:rPr lang="en-US" dirty="0">
                <a:solidFill>
                  <a:schemeClr val="accent2"/>
                </a:solidFill>
              </a:rPr>
              <a:t>Tasks</a:t>
            </a:r>
            <a:r>
              <a:rPr lang="en-US" dirty="0"/>
              <a:t> are preferred moving forward, but in older versions, use the </a:t>
            </a:r>
            <a:r>
              <a:rPr lang="en-US" dirty="0">
                <a:solidFill>
                  <a:schemeClr val="accent2"/>
                </a:solidFill>
              </a:rPr>
              <a:t>Tools </a:t>
            </a:r>
            <a:r>
              <a:rPr lang="en-US" dirty="0"/>
              <a:t>app </a:t>
            </a:r>
            <a:r>
              <a:rPr lang="en-US" dirty="0">
                <a:solidFill>
                  <a:schemeClr val="accent2"/>
                </a:solidFill>
              </a:rPr>
              <a:t>Job</a:t>
            </a:r>
            <a:r>
              <a:rPr lang="en-US" dirty="0"/>
              <a:t> view to create and schedule the history sync.</a:t>
            </a:r>
          </a:p>
        </p:txBody>
      </p:sp>
      <p:sp>
        <p:nvSpPr>
          <p:cNvPr id="2" name="Slide Number Placeholder 1">
            <a:extLst>
              <a:ext uri="{FF2B5EF4-FFF2-40B4-BE49-F238E27FC236}">
                <a16:creationId xmlns:a16="http://schemas.microsoft.com/office/drawing/2014/main" id="{88A802B6-CCFB-0842-9DF0-5C6D200664F7}"/>
              </a:ext>
            </a:extLst>
          </p:cNvPr>
          <p:cNvSpPr>
            <a:spLocks noGrp="1"/>
          </p:cNvSpPr>
          <p:nvPr>
            <p:ph type="sldNum" sz="quarter" idx="10"/>
          </p:nvPr>
        </p:nvSpPr>
        <p:spPr/>
        <p:txBody>
          <a:bodyPr/>
          <a:lstStyle/>
          <a:p>
            <a:fld id="{883367F5-4E0A-4145-89EF-EB14BF69BB05}" type="slidenum">
              <a:rPr lang="en-US" smtClean="0"/>
              <a:t>22</a:t>
            </a:fld>
            <a:endParaRPr lang="en-US"/>
          </a:p>
        </p:txBody>
      </p:sp>
      <p:grpSp>
        <p:nvGrpSpPr>
          <p:cNvPr id="9" name="Group 8">
            <a:extLst>
              <a:ext uri="{FF2B5EF4-FFF2-40B4-BE49-F238E27FC236}">
                <a16:creationId xmlns:a16="http://schemas.microsoft.com/office/drawing/2014/main" id="{51F32447-4ED2-AF41-947F-05962FA3B3C2}"/>
              </a:ext>
            </a:extLst>
          </p:cNvPr>
          <p:cNvGrpSpPr/>
          <p:nvPr/>
        </p:nvGrpSpPr>
        <p:grpSpPr>
          <a:xfrm>
            <a:off x="12116998" y="122237"/>
            <a:ext cx="979237" cy="1184384"/>
            <a:chOff x="12116998" y="209800"/>
            <a:chExt cx="979237" cy="1184384"/>
          </a:xfrm>
        </p:grpSpPr>
        <p:sp>
          <p:nvSpPr>
            <p:cNvPr id="11" name="TextBox 10">
              <a:extLst>
                <a:ext uri="{FF2B5EF4-FFF2-40B4-BE49-F238E27FC236}">
                  <a16:creationId xmlns:a16="http://schemas.microsoft.com/office/drawing/2014/main" id="{AAA8EA8F-36BA-344B-B28B-556D50C1BBDC}"/>
                </a:ext>
              </a:extLst>
            </p:cNvPr>
            <p:cNvSpPr txBox="1"/>
            <p:nvPr/>
          </p:nvSpPr>
          <p:spPr>
            <a:xfrm>
              <a:off x="12244947" y="1044216"/>
              <a:ext cx="723340" cy="349968"/>
            </a:xfrm>
            <a:prstGeom prst="rect">
              <a:avLst/>
            </a:prstGeom>
            <a:noFill/>
          </p:spPr>
          <p:txBody>
            <a:bodyPr wrap="none" rtlCol="0">
              <a:spAutoFit/>
            </a:bodyPr>
            <a:lstStyle/>
            <a:p>
              <a:r>
                <a:rPr lang="en-US" dirty="0"/>
                <a:t>Tools</a:t>
              </a:r>
            </a:p>
          </p:txBody>
        </p:sp>
        <p:pic>
          <p:nvPicPr>
            <p:cNvPr id="8" name="Graphic 7">
              <a:extLst>
                <a:ext uri="{FF2B5EF4-FFF2-40B4-BE49-F238E27FC236}">
                  <a16:creationId xmlns:a16="http://schemas.microsoft.com/office/drawing/2014/main" id="{1D270C6D-8A2E-AC4C-AC67-EC71B331C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16998" y="209800"/>
              <a:ext cx="979237" cy="979237"/>
            </a:xfrm>
            <a:prstGeom prst="rect">
              <a:avLst/>
            </a:prstGeom>
          </p:spPr>
        </p:pic>
      </p:grpSp>
      <p:pic>
        <p:nvPicPr>
          <p:cNvPr id="10" name="Picture 9">
            <a:extLst>
              <a:ext uri="{FF2B5EF4-FFF2-40B4-BE49-F238E27FC236}">
                <a16:creationId xmlns:a16="http://schemas.microsoft.com/office/drawing/2014/main" id="{3250B51D-7351-DC48-BEAA-5C50041C8FF3}"/>
              </a:ext>
            </a:extLst>
          </p:cNvPr>
          <p:cNvPicPr>
            <a:picLocks noChangeAspect="1"/>
          </p:cNvPicPr>
          <p:nvPr/>
        </p:nvPicPr>
        <p:blipFill>
          <a:blip r:embed="rId4"/>
          <a:stretch>
            <a:fillRect/>
          </a:stretch>
        </p:blipFill>
        <p:spPr>
          <a:xfrm>
            <a:off x="2909887" y="3856037"/>
            <a:ext cx="7835900" cy="2222500"/>
          </a:xfrm>
          <a:prstGeom prst="rect">
            <a:avLst/>
          </a:prstGeom>
          <a:ln>
            <a:solidFill>
              <a:schemeClr val="tx1"/>
            </a:solidFill>
          </a:ln>
        </p:spPr>
      </p:pic>
      <p:sp>
        <p:nvSpPr>
          <p:cNvPr id="17" name="TextBox 16">
            <a:extLst>
              <a:ext uri="{FF2B5EF4-FFF2-40B4-BE49-F238E27FC236}">
                <a16:creationId xmlns:a16="http://schemas.microsoft.com/office/drawing/2014/main" id="{3BDD0B2C-D359-CD41-B6FC-E0B948E381E9}"/>
              </a:ext>
            </a:extLst>
          </p:cNvPr>
          <p:cNvSpPr txBox="1"/>
          <p:nvPr/>
        </p:nvSpPr>
        <p:spPr>
          <a:xfrm>
            <a:off x="2452687" y="6218238"/>
            <a:ext cx="8891587" cy="378565"/>
          </a:xfrm>
          <a:prstGeom prst="rect">
            <a:avLst/>
          </a:prstGeom>
          <a:noFill/>
        </p:spPr>
        <p:txBody>
          <a:bodyPr wrap="square" rtlCol="0">
            <a:spAutoFit/>
          </a:bodyPr>
          <a:lstStyle/>
          <a:p>
            <a:pPr hangingPunct="1">
              <a:spcAft>
                <a:spcPts val="600"/>
              </a:spcAft>
            </a:pPr>
            <a:r>
              <a:rPr lang="en-US" sz="2000" dirty="0" err="1">
                <a:solidFill>
                  <a:srgbClr val="00B050"/>
                </a:solidFill>
                <a:latin typeface="Consolas" panose="020B0609020204030204" pitchFamily="49" charset="0"/>
                <a:cs typeface="Consolas" panose="020B0609020204030204" pitchFamily="49" charset="0"/>
              </a:rPr>
              <a:t>readAll</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haystackHis</a:t>
            </a:r>
            <a:r>
              <a:rPr lang="en-US" sz="2000" dirty="0">
                <a:solidFill>
                  <a:srgbClr val="00B050"/>
                </a:solidFill>
                <a:latin typeface="Consolas" panose="020B0609020204030204" pitchFamily="49" charset="0"/>
                <a:cs typeface="Consolas" panose="020B0609020204030204" pitchFamily="49" charset="0"/>
              </a:rPr>
              <a:t> and </a:t>
            </a:r>
            <a:r>
              <a:rPr lang="en-US" sz="2000" dirty="0" err="1">
                <a:solidFill>
                  <a:srgbClr val="00B050"/>
                </a:solidFill>
                <a:latin typeface="Consolas" panose="020B0609020204030204" pitchFamily="49" charset="0"/>
                <a:cs typeface="Consolas" panose="020B0609020204030204" pitchFamily="49" charset="0"/>
              </a:rPr>
              <a:t>haystackConnRef</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haystackSyncHis</a:t>
            </a:r>
            <a:r>
              <a:rPr lang="en-US" sz="2000" dirty="0">
                <a:solidFill>
                  <a:srgbClr val="00B050"/>
                </a:solidFill>
                <a:latin typeface="Consolas" panose="020B0609020204030204" pitchFamily="49" charset="0"/>
                <a:cs typeface="Consolas" panose="020B0609020204030204" pitchFamily="49" charset="0"/>
              </a:rPr>
              <a:t>(null)</a:t>
            </a:r>
          </a:p>
        </p:txBody>
      </p:sp>
    </p:spTree>
    <p:extLst>
      <p:ext uri="{BB962C8B-B14F-4D97-AF65-F5344CB8AC3E}">
        <p14:creationId xmlns:p14="http://schemas.microsoft.com/office/powerpoint/2010/main" val="4076438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C413D-175E-9C45-B9E7-8F044C817050}"/>
              </a:ext>
            </a:extLst>
          </p:cNvPr>
          <p:cNvSpPr>
            <a:spLocks noGrp="1"/>
          </p:cNvSpPr>
          <p:nvPr>
            <p:ph type="body" sz="quarter" idx="10"/>
          </p:nvPr>
        </p:nvSpPr>
        <p:spPr/>
        <p:txBody>
          <a:bodyPr/>
          <a:lstStyle/>
          <a:p>
            <a:r>
              <a:rPr lang="en-US" dirty="0"/>
              <a:t>Trending in SkySpark</a:t>
            </a:r>
          </a:p>
        </p:txBody>
      </p:sp>
    </p:spTree>
    <p:extLst>
      <p:ext uri="{BB962C8B-B14F-4D97-AF65-F5344CB8AC3E}">
        <p14:creationId xmlns:p14="http://schemas.microsoft.com/office/powerpoint/2010/main" val="978227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Trending (Live Collection)</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Trending is configured by adding tags to a </a:t>
            </a:r>
            <a:r>
              <a:rPr lang="en-US" sz="2800" dirty="0">
                <a:solidFill>
                  <a:srgbClr val="00B050"/>
                </a:solidFill>
              </a:rPr>
              <a:t>point</a:t>
            </a:r>
            <a:r>
              <a:rPr lang="en-US" sz="2800" dirty="0"/>
              <a:t> record.</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Using haystack as an example:</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solidFill>
                  <a:srgbClr val="00B050"/>
                </a:solidFill>
              </a:rPr>
              <a:t>his</a:t>
            </a:r>
            <a:r>
              <a:rPr lang="en-US" sz="2400" dirty="0"/>
              <a:t> (to hold history)</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solidFill>
                  <a:srgbClr val="00B050"/>
                </a:solidFill>
              </a:rPr>
              <a:t>cur</a:t>
            </a:r>
            <a:r>
              <a:rPr lang="en-US" sz="2400" dirty="0"/>
              <a:t> (identifies a real-time point)</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solidFill>
                  <a:srgbClr val="00B050"/>
                </a:solidFill>
              </a:rPr>
              <a:t>haystackConnRef</a:t>
            </a:r>
            <a:r>
              <a:rPr lang="en-US" sz="2400" dirty="0"/>
              <a:t> (ref / id points to connector)</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solidFill>
                  <a:srgbClr val="00B050"/>
                </a:solidFill>
              </a:rPr>
              <a:t>haystackCur</a:t>
            </a:r>
            <a:r>
              <a:rPr lang="en-US" sz="2400" dirty="0"/>
              <a:t> (string that points to a foreign address)</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solidFill>
                  <a:srgbClr val="00B050"/>
                </a:solidFill>
              </a:rPr>
              <a:t>hisCollectInterval</a:t>
            </a:r>
            <a:r>
              <a:rPr lang="en-US" sz="2400" dirty="0">
                <a:solidFill>
                  <a:srgbClr val="00B050"/>
                </a:solidFill>
              </a:rPr>
              <a:t>: 15min</a:t>
            </a:r>
            <a:r>
              <a:rPr lang="en-US" sz="2400" dirty="0"/>
              <a:t> (where 15min is the desired collection interval)</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solidFill>
                  <a:srgbClr val="00B050"/>
                </a:solidFill>
              </a:rPr>
              <a:t>hisCollectCov</a:t>
            </a:r>
            <a:r>
              <a:rPr lang="en-US" sz="2400" dirty="0"/>
              <a:t> (marker tag or numeric tolerance) </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No initial syncing is required.</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Note that the </a:t>
            </a:r>
            <a:r>
              <a:rPr lang="en-US" sz="2800" dirty="0" err="1">
                <a:solidFill>
                  <a:srgbClr val="00B050"/>
                </a:solidFill>
              </a:rPr>
              <a:t>curVal</a:t>
            </a:r>
            <a:r>
              <a:rPr lang="en-US" sz="2800" dirty="0"/>
              <a:t> will change and the collect comes from the </a:t>
            </a:r>
            <a:r>
              <a:rPr lang="en-US" sz="2800" dirty="0" err="1">
                <a:solidFill>
                  <a:srgbClr val="00B050"/>
                </a:solidFill>
              </a:rPr>
              <a:t>curVal</a:t>
            </a:r>
            <a:r>
              <a:rPr lang="en-US" sz="2800" dirty="0"/>
              <a:t> (do not expect each </a:t>
            </a:r>
            <a:r>
              <a:rPr lang="en-US" sz="2800" dirty="0" err="1">
                <a:solidFill>
                  <a:srgbClr val="00B050"/>
                </a:solidFill>
              </a:rPr>
              <a:t>curVal</a:t>
            </a:r>
            <a:r>
              <a:rPr lang="en-US" sz="2800" dirty="0"/>
              <a:t> that is displayed to be logged – this depends on the collection frequency).</a:t>
            </a:r>
          </a:p>
        </p:txBody>
      </p:sp>
      <p:sp>
        <p:nvSpPr>
          <p:cNvPr id="2" name="Slide Number Placeholder 1">
            <a:extLst>
              <a:ext uri="{FF2B5EF4-FFF2-40B4-BE49-F238E27FC236}">
                <a16:creationId xmlns:a16="http://schemas.microsoft.com/office/drawing/2014/main" id="{6BD2D35C-4D5A-1849-8F21-85F9586DE2A7}"/>
              </a:ext>
            </a:extLst>
          </p:cNvPr>
          <p:cNvSpPr>
            <a:spLocks noGrp="1"/>
          </p:cNvSpPr>
          <p:nvPr>
            <p:ph type="sldNum" sz="quarter" idx="10"/>
          </p:nvPr>
        </p:nvSpPr>
        <p:spPr/>
        <p:txBody>
          <a:bodyPr/>
          <a:lstStyle/>
          <a:p>
            <a:fld id="{883367F5-4E0A-4145-89EF-EB14BF69BB05}" type="slidenum">
              <a:rPr lang="en-US" smtClean="0"/>
              <a:t>24</a:t>
            </a:fld>
            <a:endParaRPr lang="en-US"/>
          </a:p>
        </p:txBody>
      </p:sp>
    </p:spTree>
    <p:extLst>
      <p:ext uri="{BB962C8B-B14F-4D97-AF65-F5344CB8AC3E}">
        <p14:creationId xmlns:p14="http://schemas.microsoft.com/office/powerpoint/2010/main" val="3532363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Best Practices for Collecting History </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When using a central SkySpark server architecture with SkySpark primarily located in a data center or the cloud:</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Perform trending in the Building Automation System (BAS) server, not in SkySpark whenever possible.</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Have SkySpark sync the historical data periodically from the BAS.  Only sync to the edge controllers or devices if syncing to the BAS is not possible.</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Configure the history sync as infrequently as possible – syncing every 15 minutes is going to require </a:t>
            </a:r>
            <a:r>
              <a:rPr lang="en-US"/>
              <a:t>a lot </a:t>
            </a:r>
            <a:r>
              <a:rPr lang="en-US" dirty="0"/>
              <a:t>more I/O and CPU than once every 24 hours.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When using a distributed SkySpark architecture:</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Trending on the SkySpark server, using the </a:t>
            </a:r>
            <a:r>
              <a:rPr lang="en-US" dirty="0" err="1">
                <a:solidFill>
                  <a:srgbClr val="00B050"/>
                </a:solidFill>
              </a:rPr>
              <a:t>hisCollectCov</a:t>
            </a:r>
            <a:r>
              <a:rPr lang="en-US" dirty="0"/>
              <a:t> or </a:t>
            </a:r>
            <a:r>
              <a:rPr lang="en-US" dirty="0" err="1">
                <a:solidFill>
                  <a:srgbClr val="00B050"/>
                </a:solidFill>
              </a:rPr>
              <a:t>hisCollectInterval</a:t>
            </a:r>
            <a:r>
              <a:rPr lang="en-US" dirty="0"/>
              <a:t> tags, may be more common since SkySpark is much closer to the data source.</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Leverage SkySpark clustering to centrally view data and analytic results across all SkySpark nodes.</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Configure SkySpark replication to create backups of distributed projects as infrequently as possible.</a:t>
            </a:r>
          </a:p>
          <a:p>
            <a:pPr marL="88900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p:txBody>
      </p:sp>
      <p:sp>
        <p:nvSpPr>
          <p:cNvPr id="2" name="Slide Number Placeholder 1">
            <a:extLst>
              <a:ext uri="{FF2B5EF4-FFF2-40B4-BE49-F238E27FC236}">
                <a16:creationId xmlns:a16="http://schemas.microsoft.com/office/drawing/2014/main" id="{6BD2D35C-4D5A-1849-8F21-85F9586DE2A7}"/>
              </a:ext>
            </a:extLst>
          </p:cNvPr>
          <p:cNvSpPr>
            <a:spLocks noGrp="1"/>
          </p:cNvSpPr>
          <p:nvPr>
            <p:ph type="sldNum" sz="quarter" idx="10"/>
          </p:nvPr>
        </p:nvSpPr>
        <p:spPr/>
        <p:txBody>
          <a:bodyPr/>
          <a:lstStyle/>
          <a:p>
            <a:fld id="{883367F5-4E0A-4145-89EF-EB14BF69BB05}" type="slidenum">
              <a:rPr lang="en-US" smtClean="0"/>
              <a:t>25</a:t>
            </a:fld>
            <a:endParaRPr lang="en-US"/>
          </a:p>
        </p:txBody>
      </p:sp>
    </p:spTree>
    <p:extLst>
      <p:ext uri="{BB962C8B-B14F-4D97-AF65-F5344CB8AC3E}">
        <p14:creationId xmlns:p14="http://schemas.microsoft.com/office/powerpoint/2010/main" val="411788689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p:txBody>
          <a:bodyPr/>
          <a:lstStyle/>
          <a:p>
            <a:r>
              <a:rPr lang="en-US" dirty="0"/>
              <a:t>Debugging Connectors</a:t>
            </a:r>
          </a:p>
        </p:txBody>
      </p:sp>
    </p:spTree>
    <p:extLst>
      <p:ext uri="{BB962C8B-B14F-4D97-AF65-F5344CB8AC3E}">
        <p14:creationId xmlns:p14="http://schemas.microsoft.com/office/powerpoint/2010/main" val="670478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202979-E69A-3741-A24E-113BFE942AF3}"/>
              </a:ext>
            </a:extLst>
          </p:cNvPr>
          <p:cNvPicPr>
            <a:picLocks noChangeAspect="1"/>
          </p:cNvPicPr>
          <p:nvPr/>
        </p:nvPicPr>
        <p:blipFill>
          <a:blip r:embed="rId3"/>
          <a:stretch>
            <a:fillRect/>
          </a:stretch>
        </p:blipFill>
        <p:spPr>
          <a:xfrm>
            <a:off x="6785201" y="1059087"/>
            <a:ext cx="6636204" cy="2571095"/>
          </a:xfrm>
          <a:prstGeom prst="rect">
            <a:avLst/>
          </a:prstGeom>
          <a:ln>
            <a:solidFill>
              <a:schemeClr val="tx1"/>
            </a:solidFill>
          </a:ln>
        </p:spPr>
      </p:pic>
      <p:sp>
        <p:nvSpPr>
          <p:cNvPr id="3073" name="Rectangle 1"/>
          <p:cNvSpPr>
            <a:spLocks noGrp="1" noChangeArrowheads="1"/>
          </p:cNvSpPr>
          <p:nvPr>
            <p:ph type="title"/>
          </p:nvPr>
        </p:nvSpPr>
        <p:spPr/>
        <p:txBody>
          <a:bodyPr/>
          <a:lstStyle/>
          <a:p>
            <a:r>
              <a:rPr lang="en-US" dirty="0"/>
              <a:t>Connector Details</a:t>
            </a:r>
          </a:p>
        </p:txBody>
      </p:sp>
      <p:sp>
        <p:nvSpPr>
          <p:cNvPr id="3074" name="Rectangle 2"/>
          <p:cNvSpPr>
            <a:spLocks noGrp="1" noChangeArrowheads="1"/>
          </p:cNvSpPr>
          <p:nvPr>
            <p:ph idx="1"/>
          </p:nvPr>
        </p:nvSpPr>
        <p:spPr>
          <a:xfrm>
            <a:off x="670932" y="1189037"/>
            <a:ext cx="6506155" cy="5414964"/>
          </a:xfrm>
        </p:spPr>
        <p:txBody>
          <a:bodyPr/>
          <a:lstStyle/>
          <a:p>
            <a:r>
              <a:rPr lang="en-US" dirty="0"/>
              <a:t>Go to the </a:t>
            </a:r>
            <a:r>
              <a:rPr lang="en-US" dirty="0">
                <a:solidFill>
                  <a:schemeClr val="accent2"/>
                </a:solidFill>
              </a:rPr>
              <a:t>Connector</a:t>
            </a:r>
            <a:r>
              <a:rPr lang="en-US" dirty="0"/>
              <a:t> app.</a:t>
            </a:r>
          </a:p>
          <a:p>
            <a:r>
              <a:rPr lang="en-US" dirty="0"/>
              <a:t>Click on the Haystack </a:t>
            </a:r>
            <a:r>
              <a:rPr lang="en-US" dirty="0">
                <a:solidFill>
                  <a:srgbClr val="00B050"/>
                </a:solidFill>
              </a:rPr>
              <a:t>conn</a:t>
            </a:r>
            <a:r>
              <a:rPr lang="en-US" dirty="0"/>
              <a:t> record.</a:t>
            </a:r>
          </a:p>
          <a:p>
            <a:r>
              <a:rPr lang="en-US" dirty="0"/>
              <a:t>Click on </a:t>
            </a:r>
            <a:r>
              <a:rPr lang="en-US" dirty="0">
                <a:solidFill>
                  <a:schemeClr val="accent2"/>
                </a:solidFill>
              </a:rPr>
              <a:t>Details</a:t>
            </a:r>
            <a:r>
              <a:rPr lang="en-US" dirty="0"/>
              <a:t>.</a:t>
            </a:r>
          </a:p>
          <a:p>
            <a:r>
              <a:rPr lang="en-US" dirty="0"/>
              <a:t>Check </a:t>
            </a:r>
            <a:r>
              <a:rPr lang="en-US" dirty="0" err="1">
                <a:solidFill>
                  <a:srgbClr val="00B050"/>
                </a:solidFill>
              </a:rPr>
              <a:t>connStatus</a:t>
            </a:r>
            <a:r>
              <a:rPr lang="en-US" dirty="0"/>
              <a:t>.</a:t>
            </a:r>
          </a:p>
          <a:p>
            <a:pPr lvl="1"/>
            <a:r>
              <a:rPr lang="en-US" dirty="0"/>
              <a:t>down is communication err</a:t>
            </a:r>
          </a:p>
          <a:p>
            <a:pPr lvl="1"/>
            <a:r>
              <a:rPr lang="en-US" dirty="0"/>
              <a:t>fault is config err</a:t>
            </a:r>
          </a:p>
          <a:p>
            <a:r>
              <a:rPr lang="en-US" dirty="0"/>
              <a:t>Check </a:t>
            </a:r>
            <a:r>
              <a:rPr lang="en-US" dirty="0" err="1">
                <a:solidFill>
                  <a:srgbClr val="00B050"/>
                </a:solidFill>
              </a:rPr>
              <a:t>connState</a:t>
            </a:r>
            <a:r>
              <a:rPr lang="en-US" dirty="0"/>
              <a:t>.</a:t>
            </a:r>
          </a:p>
          <a:p>
            <a:pPr lvl="1"/>
            <a:r>
              <a:rPr lang="en-US" dirty="0"/>
              <a:t>closed if no points are watched</a:t>
            </a:r>
          </a:p>
          <a:p>
            <a:r>
              <a:rPr lang="en-US" dirty="0"/>
              <a:t>Check Other Details:</a:t>
            </a:r>
          </a:p>
          <a:p>
            <a:pPr lvl="1"/>
            <a:r>
              <a:rPr lang="en-US" dirty="0" err="1">
                <a:solidFill>
                  <a:srgbClr val="00B050"/>
                </a:solidFill>
              </a:rPr>
              <a:t>connLinger</a:t>
            </a:r>
            <a:r>
              <a:rPr lang="en-US" dirty="0"/>
              <a:t> - How long conn has lingered</a:t>
            </a:r>
          </a:p>
          <a:p>
            <a:pPr lvl="1"/>
            <a:r>
              <a:rPr lang="en-US" dirty="0" err="1">
                <a:solidFill>
                  <a:srgbClr val="00B050"/>
                </a:solidFill>
              </a:rPr>
              <a:t>lastConnOk</a:t>
            </a:r>
            <a:r>
              <a:rPr lang="en-US" dirty="0"/>
              <a:t> - Last time with ok status</a:t>
            </a:r>
          </a:p>
          <a:p>
            <a:pPr lvl="1"/>
            <a:r>
              <a:rPr lang="en-US" dirty="0" err="1">
                <a:solidFill>
                  <a:srgbClr val="00B050"/>
                </a:solidFill>
              </a:rPr>
              <a:t>lastConnFail</a:t>
            </a:r>
            <a:r>
              <a:rPr lang="en-US" dirty="0"/>
              <a:t> – Last time of failure  </a:t>
            </a:r>
          </a:p>
          <a:p>
            <a:pPr lvl="1"/>
            <a:r>
              <a:rPr lang="en-US" dirty="0" err="1">
                <a:solidFill>
                  <a:srgbClr val="00B050"/>
                </a:solidFill>
              </a:rPr>
              <a:t>lastPoll</a:t>
            </a:r>
            <a:r>
              <a:rPr lang="en-US" dirty="0"/>
              <a:t> – Last time poll took place </a:t>
            </a:r>
          </a:p>
          <a:p>
            <a:pPr lvl="1"/>
            <a:endParaRPr lang="en-US" dirty="0"/>
          </a:p>
          <a:p>
            <a:pPr lvl="1"/>
            <a:endParaRPr lang="en-US" dirty="0"/>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2" name="Slide Number Placeholder 1">
            <a:extLst>
              <a:ext uri="{FF2B5EF4-FFF2-40B4-BE49-F238E27FC236}">
                <a16:creationId xmlns:a16="http://schemas.microsoft.com/office/drawing/2014/main" id="{A52D9B1F-4776-E147-8A6B-4E97D7DF7CD1}"/>
              </a:ext>
            </a:extLst>
          </p:cNvPr>
          <p:cNvSpPr>
            <a:spLocks noGrp="1"/>
          </p:cNvSpPr>
          <p:nvPr>
            <p:ph type="sldNum" sz="quarter" idx="10"/>
          </p:nvPr>
        </p:nvSpPr>
        <p:spPr/>
        <p:txBody>
          <a:bodyPr/>
          <a:lstStyle/>
          <a:p>
            <a:fld id="{883367F5-4E0A-4145-89EF-EB14BF69BB05}" type="slidenum">
              <a:rPr lang="en-US" smtClean="0"/>
              <a:t>27</a:t>
            </a:fld>
            <a:endParaRPr lang="en-US"/>
          </a:p>
        </p:txBody>
      </p:sp>
      <p:sp>
        <p:nvSpPr>
          <p:cNvPr id="10" name="Oval 9">
            <a:extLst>
              <a:ext uri="{FF2B5EF4-FFF2-40B4-BE49-F238E27FC236}">
                <a16:creationId xmlns:a16="http://schemas.microsoft.com/office/drawing/2014/main" id="{E796D620-2EC1-4B48-BD88-6AB8732FC649}"/>
              </a:ext>
            </a:extLst>
          </p:cNvPr>
          <p:cNvSpPr/>
          <p:nvPr/>
        </p:nvSpPr>
        <p:spPr bwMode="auto">
          <a:xfrm>
            <a:off x="12053887" y="1660673"/>
            <a:ext cx="608466" cy="381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Oval 10">
            <a:extLst>
              <a:ext uri="{FF2B5EF4-FFF2-40B4-BE49-F238E27FC236}">
                <a16:creationId xmlns:a16="http://schemas.microsoft.com/office/drawing/2014/main" id="{F02AEFFC-EE54-3B4B-A5B7-5BC17205DC4C}"/>
              </a:ext>
            </a:extLst>
          </p:cNvPr>
          <p:cNvSpPr/>
          <p:nvPr/>
        </p:nvSpPr>
        <p:spPr bwMode="auto">
          <a:xfrm>
            <a:off x="12511087" y="2027237"/>
            <a:ext cx="775653" cy="3809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3" name="Oval 12">
            <a:extLst>
              <a:ext uri="{FF2B5EF4-FFF2-40B4-BE49-F238E27FC236}">
                <a16:creationId xmlns:a16="http://schemas.microsoft.com/office/drawing/2014/main" id="{2EAFCE4F-3934-4348-9E9E-26B5A8B188A8}"/>
              </a:ext>
            </a:extLst>
          </p:cNvPr>
          <p:cNvSpPr/>
          <p:nvPr/>
        </p:nvSpPr>
        <p:spPr bwMode="auto">
          <a:xfrm>
            <a:off x="10910887" y="2027237"/>
            <a:ext cx="775653" cy="3809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2" name="Group 11">
            <a:extLst>
              <a:ext uri="{FF2B5EF4-FFF2-40B4-BE49-F238E27FC236}">
                <a16:creationId xmlns:a16="http://schemas.microsoft.com/office/drawing/2014/main" id="{7077BB78-4899-0D47-8B21-9B13EBD7553D}"/>
              </a:ext>
            </a:extLst>
          </p:cNvPr>
          <p:cNvGrpSpPr/>
          <p:nvPr/>
        </p:nvGrpSpPr>
        <p:grpSpPr>
          <a:xfrm>
            <a:off x="12152614" y="136443"/>
            <a:ext cx="1249060" cy="838784"/>
            <a:chOff x="12152614" y="136443"/>
            <a:chExt cx="1249060" cy="838784"/>
          </a:xfrm>
        </p:grpSpPr>
        <p:pic>
          <p:nvPicPr>
            <p:cNvPr id="14" name="Graphic 13">
              <a:extLst>
                <a:ext uri="{FF2B5EF4-FFF2-40B4-BE49-F238E27FC236}">
                  <a16:creationId xmlns:a16="http://schemas.microsoft.com/office/drawing/2014/main" id="{77B34D8B-A786-C34F-9BFF-1D5444F4B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95796" y="136443"/>
              <a:ext cx="533400" cy="533400"/>
            </a:xfrm>
            <a:prstGeom prst="rect">
              <a:avLst/>
            </a:prstGeom>
          </p:spPr>
        </p:pic>
        <p:sp>
          <p:nvSpPr>
            <p:cNvPr id="15" name="TextBox 14">
              <a:extLst>
                <a:ext uri="{FF2B5EF4-FFF2-40B4-BE49-F238E27FC236}">
                  <a16:creationId xmlns:a16="http://schemas.microsoft.com/office/drawing/2014/main" id="{0D30C4D7-0FF8-A644-8279-42921025A788}"/>
                </a:ext>
              </a:extLst>
            </p:cNvPr>
            <p:cNvSpPr txBox="1"/>
            <p:nvPr/>
          </p:nvSpPr>
          <p:spPr>
            <a:xfrm>
              <a:off x="12152614" y="625259"/>
              <a:ext cx="1249060" cy="349968"/>
            </a:xfrm>
            <a:prstGeom prst="rect">
              <a:avLst/>
            </a:prstGeom>
            <a:noFill/>
          </p:spPr>
          <p:txBody>
            <a:bodyPr wrap="none" rtlCol="0">
              <a:spAutoFit/>
            </a:bodyPr>
            <a:lstStyle/>
            <a:p>
              <a:r>
                <a:rPr lang="en-US" dirty="0"/>
                <a:t>Connector</a:t>
              </a:r>
            </a:p>
          </p:txBody>
        </p:sp>
      </p:grpSp>
      <p:sp>
        <p:nvSpPr>
          <p:cNvPr id="16" name="Oval 15">
            <a:extLst>
              <a:ext uri="{FF2B5EF4-FFF2-40B4-BE49-F238E27FC236}">
                <a16:creationId xmlns:a16="http://schemas.microsoft.com/office/drawing/2014/main" id="{97C15994-496E-4646-B055-E1C1F665F540}"/>
              </a:ext>
            </a:extLst>
          </p:cNvPr>
          <p:cNvSpPr/>
          <p:nvPr/>
        </p:nvSpPr>
        <p:spPr bwMode="auto">
          <a:xfrm>
            <a:off x="8052117" y="2103438"/>
            <a:ext cx="1944370" cy="38099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7" name="TextBox 16">
            <a:extLst>
              <a:ext uri="{FF2B5EF4-FFF2-40B4-BE49-F238E27FC236}">
                <a16:creationId xmlns:a16="http://schemas.microsoft.com/office/drawing/2014/main" id="{74BD838F-E2EA-8C4A-A2E4-82577FCDFB1D}"/>
              </a:ext>
            </a:extLst>
          </p:cNvPr>
          <p:cNvSpPr txBox="1"/>
          <p:nvPr/>
        </p:nvSpPr>
        <p:spPr>
          <a:xfrm>
            <a:off x="8135144" y="250035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18" name="TextBox 17">
            <a:extLst>
              <a:ext uri="{FF2B5EF4-FFF2-40B4-BE49-F238E27FC236}">
                <a16:creationId xmlns:a16="http://schemas.microsoft.com/office/drawing/2014/main" id="{CCE059FB-79D8-D641-B20A-3C565C82C754}"/>
              </a:ext>
            </a:extLst>
          </p:cNvPr>
          <p:cNvSpPr txBox="1"/>
          <p:nvPr/>
        </p:nvSpPr>
        <p:spPr>
          <a:xfrm>
            <a:off x="11774016" y="133902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19" name="TextBox 18">
            <a:extLst>
              <a:ext uri="{FF2B5EF4-FFF2-40B4-BE49-F238E27FC236}">
                <a16:creationId xmlns:a16="http://schemas.microsoft.com/office/drawing/2014/main" id="{AB80E037-17A6-DD4A-977A-8B383C61AD77}"/>
              </a:ext>
            </a:extLst>
          </p:cNvPr>
          <p:cNvSpPr txBox="1"/>
          <p:nvPr/>
        </p:nvSpPr>
        <p:spPr>
          <a:xfrm>
            <a:off x="13022467" y="162435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
        <p:nvSpPr>
          <p:cNvPr id="20" name="TextBox 19">
            <a:extLst>
              <a:ext uri="{FF2B5EF4-FFF2-40B4-BE49-F238E27FC236}">
                <a16:creationId xmlns:a16="http://schemas.microsoft.com/office/drawing/2014/main" id="{4FBE19AD-688D-2F44-B10E-44D850B66F71}"/>
              </a:ext>
            </a:extLst>
          </p:cNvPr>
          <p:cNvSpPr txBox="1"/>
          <p:nvPr/>
        </p:nvSpPr>
        <p:spPr>
          <a:xfrm>
            <a:off x="10710164" y="1694712"/>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5</a:t>
            </a:r>
          </a:p>
        </p:txBody>
      </p:sp>
      <p:pic>
        <p:nvPicPr>
          <p:cNvPr id="7" name="Picture 6">
            <a:extLst>
              <a:ext uri="{FF2B5EF4-FFF2-40B4-BE49-F238E27FC236}">
                <a16:creationId xmlns:a16="http://schemas.microsoft.com/office/drawing/2014/main" id="{62A49D3C-A0A1-6946-81A7-B5111C8E0E5A}"/>
              </a:ext>
            </a:extLst>
          </p:cNvPr>
          <p:cNvPicPr>
            <a:picLocks noChangeAspect="1"/>
          </p:cNvPicPr>
          <p:nvPr/>
        </p:nvPicPr>
        <p:blipFill>
          <a:blip r:embed="rId6"/>
          <a:stretch>
            <a:fillRect/>
          </a:stretch>
        </p:blipFill>
        <p:spPr>
          <a:xfrm>
            <a:off x="9082132" y="2853917"/>
            <a:ext cx="4099496" cy="4078896"/>
          </a:xfrm>
          <a:prstGeom prst="rect">
            <a:avLst/>
          </a:prstGeom>
          <a:ln>
            <a:solidFill>
              <a:schemeClr val="tx1"/>
            </a:solidFill>
          </a:ln>
        </p:spPr>
      </p:pic>
      <p:sp>
        <p:nvSpPr>
          <p:cNvPr id="22" name="Oval 21">
            <a:extLst>
              <a:ext uri="{FF2B5EF4-FFF2-40B4-BE49-F238E27FC236}">
                <a16:creationId xmlns:a16="http://schemas.microsoft.com/office/drawing/2014/main" id="{7A6A90C7-B054-B54F-968B-80FC1C2FD6D6}"/>
              </a:ext>
            </a:extLst>
          </p:cNvPr>
          <p:cNvSpPr/>
          <p:nvPr/>
        </p:nvSpPr>
        <p:spPr bwMode="auto">
          <a:xfrm>
            <a:off x="8631778" y="3645772"/>
            <a:ext cx="2943050" cy="272075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3" name="TextBox 22">
            <a:extLst>
              <a:ext uri="{FF2B5EF4-FFF2-40B4-BE49-F238E27FC236}">
                <a16:creationId xmlns:a16="http://schemas.microsoft.com/office/drawing/2014/main" id="{C7AC1C70-03CE-D441-A5E7-1F5E192F81E6}"/>
              </a:ext>
            </a:extLst>
          </p:cNvPr>
          <p:cNvSpPr txBox="1"/>
          <p:nvPr/>
        </p:nvSpPr>
        <p:spPr>
          <a:xfrm>
            <a:off x="8351479" y="416083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6</a:t>
            </a:r>
          </a:p>
        </p:txBody>
      </p:sp>
    </p:spTree>
    <p:extLst>
      <p:ext uri="{BB962C8B-B14F-4D97-AF65-F5344CB8AC3E}">
        <p14:creationId xmlns:p14="http://schemas.microsoft.com/office/powerpoint/2010/main" val="14035444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F19315B-EF2C-3343-8FDA-FBF99D6248B6}"/>
              </a:ext>
            </a:extLst>
          </p:cNvPr>
          <p:cNvPicPr>
            <a:picLocks noChangeAspect="1"/>
          </p:cNvPicPr>
          <p:nvPr/>
        </p:nvPicPr>
        <p:blipFill>
          <a:blip r:embed="rId3"/>
          <a:stretch>
            <a:fillRect/>
          </a:stretch>
        </p:blipFill>
        <p:spPr>
          <a:xfrm>
            <a:off x="6687958" y="935038"/>
            <a:ext cx="6597650" cy="2988097"/>
          </a:xfrm>
          <a:prstGeom prst="rect">
            <a:avLst/>
          </a:prstGeom>
          <a:ln>
            <a:solidFill>
              <a:schemeClr val="tx1"/>
            </a:solidFill>
          </a:ln>
        </p:spPr>
      </p:pic>
      <p:sp>
        <p:nvSpPr>
          <p:cNvPr id="3073" name="Rectangle 1"/>
          <p:cNvSpPr>
            <a:spLocks noGrp="1" noChangeArrowheads="1"/>
          </p:cNvSpPr>
          <p:nvPr>
            <p:ph type="title"/>
          </p:nvPr>
        </p:nvSpPr>
        <p:spPr/>
        <p:txBody>
          <a:bodyPr/>
          <a:lstStyle/>
          <a:p>
            <a:r>
              <a:rPr lang="en-US" dirty="0"/>
              <a:t>Point Details</a:t>
            </a:r>
          </a:p>
        </p:txBody>
      </p:sp>
      <p:sp>
        <p:nvSpPr>
          <p:cNvPr id="3074" name="Rectangle 2"/>
          <p:cNvSpPr>
            <a:spLocks noGrp="1" noChangeArrowheads="1"/>
          </p:cNvSpPr>
          <p:nvPr>
            <p:ph idx="1"/>
          </p:nvPr>
        </p:nvSpPr>
        <p:spPr>
          <a:xfrm>
            <a:off x="670932" y="1189037"/>
            <a:ext cx="6506155" cy="5414964"/>
          </a:xfrm>
        </p:spPr>
        <p:txBody>
          <a:bodyPr/>
          <a:lstStyle/>
          <a:p>
            <a:r>
              <a:rPr lang="en-US" dirty="0"/>
              <a:t>Click on </a:t>
            </a:r>
            <a:r>
              <a:rPr lang="en-US" dirty="0">
                <a:solidFill>
                  <a:schemeClr val="accent2"/>
                </a:solidFill>
              </a:rPr>
              <a:t>Points</a:t>
            </a:r>
            <a:r>
              <a:rPr lang="en-US" dirty="0"/>
              <a:t> and </a:t>
            </a:r>
            <a:r>
              <a:rPr lang="en-US" dirty="0">
                <a:solidFill>
                  <a:schemeClr val="accent2"/>
                </a:solidFill>
              </a:rPr>
              <a:t>Details</a:t>
            </a:r>
            <a:r>
              <a:rPr lang="en-US" dirty="0"/>
              <a:t>.</a:t>
            </a:r>
          </a:p>
          <a:p>
            <a:r>
              <a:rPr lang="en-US" dirty="0"/>
              <a:t>Click on the </a:t>
            </a:r>
            <a:r>
              <a:rPr lang="en-US" dirty="0" err="1">
                <a:solidFill>
                  <a:schemeClr val="accent2"/>
                </a:solidFill>
              </a:rPr>
              <a:t>DischargePressure</a:t>
            </a:r>
            <a:r>
              <a:rPr lang="en-US" dirty="0"/>
              <a:t> point record in the bottom pane.</a:t>
            </a:r>
          </a:p>
          <a:p>
            <a:r>
              <a:rPr lang="en-US" dirty="0"/>
              <a:t>Check </a:t>
            </a:r>
            <a:r>
              <a:rPr lang="en-US" dirty="0" err="1">
                <a:solidFill>
                  <a:srgbClr val="00B050"/>
                </a:solidFill>
              </a:rPr>
              <a:t>curStatus</a:t>
            </a:r>
            <a:r>
              <a:rPr lang="en-US" dirty="0"/>
              <a:t>.</a:t>
            </a:r>
          </a:p>
          <a:p>
            <a:pPr lvl="1"/>
            <a:r>
              <a:rPr lang="en-US" dirty="0"/>
              <a:t>A point will inherit the status of its connector</a:t>
            </a:r>
          </a:p>
          <a:p>
            <a:pPr lvl="1"/>
            <a:r>
              <a:rPr lang="en-US" dirty="0"/>
              <a:t>Next slide explains </a:t>
            </a:r>
            <a:r>
              <a:rPr lang="en-US" dirty="0" err="1">
                <a:solidFill>
                  <a:srgbClr val="00B050"/>
                </a:solidFill>
              </a:rPr>
              <a:t>curStatus</a:t>
            </a:r>
            <a:r>
              <a:rPr lang="en-US" dirty="0"/>
              <a:t> values</a:t>
            </a:r>
          </a:p>
          <a:p>
            <a:r>
              <a:rPr lang="en-US" dirty="0"/>
              <a:t>Check Other Details:</a:t>
            </a:r>
          </a:p>
          <a:p>
            <a:pPr lvl="1"/>
            <a:r>
              <a:rPr lang="en-US" dirty="0" err="1">
                <a:solidFill>
                  <a:srgbClr val="00B050"/>
                </a:solidFill>
              </a:rPr>
              <a:t>isWatched</a:t>
            </a:r>
            <a:r>
              <a:rPr lang="en-US" dirty="0"/>
              <a:t> – a point with a </a:t>
            </a:r>
            <a:r>
              <a:rPr lang="en-US" dirty="0" err="1"/>
              <a:t>curVal</a:t>
            </a:r>
            <a:r>
              <a:rPr lang="en-US" dirty="0"/>
              <a:t> should be watched if history is collected locally</a:t>
            </a:r>
          </a:p>
          <a:p>
            <a:pPr lvl="1"/>
            <a:r>
              <a:rPr lang="en-US" dirty="0"/>
              <a:t>Cannot collect history if </a:t>
            </a:r>
            <a:r>
              <a:rPr lang="en-US" dirty="0" err="1">
                <a:solidFill>
                  <a:srgbClr val="00B050"/>
                </a:solidFill>
              </a:rPr>
              <a:t>curStatus</a:t>
            </a:r>
            <a:r>
              <a:rPr lang="en-US" dirty="0"/>
              <a:t> != “ok”</a:t>
            </a:r>
          </a:p>
          <a:p>
            <a:pPr lvl="1"/>
            <a:r>
              <a:rPr lang="en-US" dirty="0" err="1"/>
              <a:t>Vals</a:t>
            </a:r>
            <a:r>
              <a:rPr lang="en-US" dirty="0"/>
              <a:t> vs Raw </a:t>
            </a:r>
            <a:r>
              <a:rPr lang="en-US" dirty="0" err="1"/>
              <a:t>Vals</a:t>
            </a:r>
            <a:r>
              <a:rPr lang="en-US" dirty="0"/>
              <a:t> can identify protocol conversion issues</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10" name="Oval 9">
            <a:extLst>
              <a:ext uri="{FF2B5EF4-FFF2-40B4-BE49-F238E27FC236}">
                <a16:creationId xmlns:a16="http://schemas.microsoft.com/office/drawing/2014/main" id="{AB3DE501-2DCD-9C4D-AFEF-607ACCA71764}"/>
              </a:ext>
            </a:extLst>
          </p:cNvPr>
          <p:cNvSpPr/>
          <p:nvPr/>
        </p:nvSpPr>
        <p:spPr bwMode="auto">
          <a:xfrm>
            <a:off x="11291887" y="1529215"/>
            <a:ext cx="121920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Oval 10">
            <a:extLst>
              <a:ext uri="{FF2B5EF4-FFF2-40B4-BE49-F238E27FC236}">
                <a16:creationId xmlns:a16="http://schemas.microsoft.com/office/drawing/2014/main" id="{19E8B1AE-0EAF-FA4B-8A34-3C873A0BE1F6}"/>
              </a:ext>
            </a:extLst>
          </p:cNvPr>
          <p:cNvSpPr/>
          <p:nvPr/>
        </p:nvSpPr>
        <p:spPr bwMode="auto">
          <a:xfrm>
            <a:off x="7913914" y="3170237"/>
            <a:ext cx="1931582"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 name="Slide Number Placeholder 1">
            <a:extLst>
              <a:ext uri="{FF2B5EF4-FFF2-40B4-BE49-F238E27FC236}">
                <a16:creationId xmlns:a16="http://schemas.microsoft.com/office/drawing/2014/main" id="{BE889FC6-907F-D747-92EA-41D0E3EDC09F}"/>
              </a:ext>
            </a:extLst>
          </p:cNvPr>
          <p:cNvSpPr>
            <a:spLocks noGrp="1"/>
          </p:cNvSpPr>
          <p:nvPr>
            <p:ph type="sldNum" sz="quarter" idx="10"/>
          </p:nvPr>
        </p:nvSpPr>
        <p:spPr/>
        <p:txBody>
          <a:bodyPr/>
          <a:lstStyle/>
          <a:p>
            <a:fld id="{883367F5-4E0A-4145-89EF-EB14BF69BB05}" type="slidenum">
              <a:rPr lang="en-US" smtClean="0"/>
              <a:t>28</a:t>
            </a:fld>
            <a:endParaRPr lang="en-US"/>
          </a:p>
        </p:txBody>
      </p:sp>
      <p:pic>
        <p:nvPicPr>
          <p:cNvPr id="8" name="Picture 7">
            <a:extLst>
              <a:ext uri="{FF2B5EF4-FFF2-40B4-BE49-F238E27FC236}">
                <a16:creationId xmlns:a16="http://schemas.microsoft.com/office/drawing/2014/main" id="{65B2EF33-7BC4-824D-8CB9-571A0D53CFA7}"/>
              </a:ext>
            </a:extLst>
          </p:cNvPr>
          <p:cNvPicPr>
            <a:picLocks noChangeAspect="1"/>
          </p:cNvPicPr>
          <p:nvPr/>
        </p:nvPicPr>
        <p:blipFill>
          <a:blip r:embed="rId4"/>
          <a:stretch>
            <a:fillRect/>
          </a:stretch>
        </p:blipFill>
        <p:spPr>
          <a:xfrm>
            <a:off x="9941020" y="3170238"/>
            <a:ext cx="3485828" cy="3881436"/>
          </a:xfrm>
          <a:prstGeom prst="rect">
            <a:avLst/>
          </a:prstGeom>
          <a:ln>
            <a:solidFill>
              <a:schemeClr val="tx1"/>
            </a:solidFill>
          </a:ln>
        </p:spPr>
      </p:pic>
      <p:grpSp>
        <p:nvGrpSpPr>
          <p:cNvPr id="13" name="Group 12">
            <a:extLst>
              <a:ext uri="{FF2B5EF4-FFF2-40B4-BE49-F238E27FC236}">
                <a16:creationId xmlns:a16="http://schemas.microsoft.com/office/drawing/2014/main" id="{39928422-6E2B-0348-B912-C3B1BB99DC70}"/>
              </a:ext>
            </a:extLst>
          </p:cNvPr>
          <p:cNvGrpSpPr/>
          <p:nvPr/>
        </p:nvGrpSpPr>
        <p:grpSpPr>
          <a:xfrm>
            <a:off x="12152614" y="136443"/>
            <a:ext cx="1249060" cy="838784"/>
            <a:chOff x="12152614" y="136443"/>
            <a:chExt cx="1249060" cy="838784"/>
          </a:xfrm>
        </p:grpSpPr>
        <p:pic>
          <p:nvPicPr>
            <p:cNvPr id="12" name="Graphic 11">
              <a:extLst>
                <a:ext uri="{FF2B5EF4-FFF2-40B4-BE49-F238E27FC236}">
                  <a16:creationId xmlns:a16="http://schemas.microsoft.com/office/drawing/2014/main" id="{8BBE728A-5944-B046-9483-EFAC7CC093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495796" y="136443"/>
              <a:ext cx="533400" cy="533400"/>
            </a:xfrm>
            <a:prstGeom prst="rect">
              <a:avLst/>
            </a:prstGeom>
          </p:spPr>
        </p:pic>
        <p:sp>
          <p:nvSpPr>
            <p:cNvPr id="17" name="TextBox 16">
              <a:extLst>
                <a:ext uri="{FF2B5EF4-FFF2-40B4-BE49-F238E27FC236}">
                  <a16:creationId xmlns:a16="http://schemas.microsoft.com/office/drawing/2014/main" id="{166957E2-0C00-6D4C-BADC-7670A60ECDC4}"/>
                </a:ext>
              </a:extLst>
            </p:cNvPr>
            <p:cNvSpPr txBox="1"/>
            <p:nvPr/>
          </p:nvSpPr>
          <p:spPr>
            <a:xfrm>
              <a:off x="12152614" y="625259"/>
              <a:ext cx="1249060" cy="349968"/>
            </a:xfrm>
            <a:prstGeom prst="rect">
              <a:avLst/>
            </a:prstGeom>
            <a:noFill/>
          </p:spPr>
          <p:txBody>
            <a:bodyPr wrap="none" rtlCol="0">
              <a:spAutoFit/>
            </a:bodyPr>
            <a:lstStyle/>
            <a:p>
              <a:r>
                <a:rPr lang="en-US" dirty="0"/>
                <a:t>Connector</a:t>
              </a:r>
            </a:p>
          </p:txBody>
        </p:sp>
      </p:grpSp>
      <p:sp>
        <p:nvSpPr>
          <p:cNvPr id="20" name="TextBox 19">
            <a:extLst>
              <a:ext uri="{FF2B5EF4-FFF2-40B4-BE49-F238E27FC236}">
                <a16:creationId xmlns:a16="http://schemas.microsoft.com/office/drawing/2014/main" id="{D4FA8D2E-4F42-CC45-A442-33CDF2BB0682}"/>
              </a:ext>
            </a:extLst>
          </p:cNvPr>
          <p:cNvSpPr txBox="1"/>
          <p:nvPr/>
        </p:nvSpPr>
        <p:spPr>
          <a:xfrm>
            <a:off x="11109627" y="118903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
        <p:nvSpPr>
          <p:cNvPr id="22" name="TextBox 21">
            <a:extLst>
              <a:ext uri="{FF2B5EF4-FFF2-40B4-BE49-F238E27FC236}">
                <a16:creationId xmlns:a16="http://schemas.microsoft.com/office/drawing/2014/main" id="{F66B49E5-D2E5-9D48-8E56-691618A8BFE4}"/>
              </a:ext>
            </a:extLst>
          </p:cNvPr>
          <p:cNvSpPr txBox="1"/>
          <p:nvPr/>
        </p:nvSpPr>
        <p:spPr>
          <a:xfrm>
            <a:off x="7517615" y="296907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23" name="Oval 22">
            <a:extLst>
              <a:ext uri="{FF2B5EF4-FFF2-40B4-BE49-F238E27FC236}">
                <a16:creationId xmlns:a16="http://schemas.microsoft.com/office/drawing/2014/main" id="{3FC865BD-8063-2042-A442-B8F3D3525D94}"/>
              </a:ext>
            </a:extLst>
          </p:cNvPr>
          <p:cNvSpPr/>
          <p:nvPr/>
        </p:nvSpPr>
        <p:spPr bwMode="auto">
          <a:xfrm>
            <a:off x="9922650" y="6109754"/>
            <a:ext cx="2229964"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TextBox 23">
            <a:extLst>
              <a:ext uri="{FF2B5EF4-FFF2-40B4-BE49-F238E27FC236}">
                <a16:creationId xmlns:a16="http://schemas.microsoft.com/office/drawing/2014/main" id="{674305C3-D74C-5649-8F46-D2C7340E0E25}"/>
              </a:ext>
            </a:extLst>
          </p:cNvPr>
          <p:cNvSpPr txBox="1"/>
          <p:nvPr/>
        </p:nvSpPr>
        <p:spPr>
          <a:xfrm>
            <a:off x="9540696" y="608537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Tree>
    <p:extLst>
      <p:ext uri="{BB962C8B-B14F-4D97-AF65-F5344CB8AC3E}">
        <p14:creationId xmlns:p14="http://schemas.microsoft.com/office/powerpoint/2010/main" val="39884182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Point Details </a:t>
            </a:r>
            <a:r>
              <a:rPr lang="en-US" b="1" dirty="0" err="1">
                <a:solidFill>
                  <a:srgbClr val="306091"/>
                </a:solidFill>
              </a:rPr>
              <a:t>curStatus</a:t>
            </a:r>
            <a:r>
              <a:rPr lang="en-US" b="1" dirty="0">
                <a:solidFill>
                  <a:srgbClr val="306091"/>
                </a:solidFill>
              </a:rPr>
              <a:t> Values</a:t>
            </a:r>
          </a:p>
        </p:txBody>
      </p:sp>
      <p:sp>
        <p:nvSpPr>
          <p:cNvPr id="3074" name="Rectangle 2"/>
          <p:cNvSpPr>
            <a:spLocks noGrp="1" noChangeArrowheads="1"/>
          </p:cNvSpPr>
          <p:nvPr>
            <p:ph idx="1"/>
          </p:nvPr>
        </p:nvSpPr>
        <p:spPr>
          <a:ln/>
        </p:spPr>
        <p:txBody>
          <a:bodyPr/>
          <a:lstStyle/>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ok</a:t>
            </a:r>
            <a:r>
              <a:rPr lang="en-US" dirty="0"/>
              <a:t>: all is okay</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stale</a:t>
            </a:r>
            <a:r>
              <a:rPr lang="en-US" dirty="0"/>
              <a:t>: the point's </a:t>
            </a:r>
            <a:r>
              <a:rPr lang="en-US" dirty="0" err="1"/>
              <a:t>curVal</a:t>
            </a:r>
            <a:r>
              <a:rPr lang="en-US" dirty="0"/>
              <a:t> is not fresh data</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fault</a:t>
            </a:r>
            <a:r>
              <a:rPr lang="en-US" dirty="0"/>
              <a:t>: a configuration problem - see </a:t>
            </a:r>
            <a:r>
              <a:rPr lang="en-US" dirty="0" err="1"/>
              <a:t>curErr</a:t>
            </a:r>
            <a:endParaRPr lang="en-US" dirty="0"/>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down</a:t>
            </a:r>
            <a:r>
              <a:rPr lang="en-US" dirty="0"/>
              <a:t>: a communication or network problem - see </a:t>
            </a:r>
            <a:r>
              <a:rPr lang="en-US" dirty="0" err="1"/>
              <a:t>curErr</a:t>
            </a:r>
            <a:endParaRPr lang="en-US" dirty="0"/>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disabled</a:t>
            </a:r>
            <a:r>
              <a:rPr lang="en-US" dirty="0"/>
              <a:t>: manual disable of the point or parent connector</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t>unknown</a:t>
            </a:r>
            <a:r>
              <a:rPr lang="en-US" dirty="0"/>
              <a:t>: we don't know anything (usually boot state)</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err="1"/>
              <a:t>remoteFault</a:t>
            </a:r>
            <a:r>
              <a:rPr lang="en-US" dirty="0"/>
              <a:t>: point in remote system is fault</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err="1"/>
              <a:t>remoteDown</a:t>
            </a:r>
            <a:r>
              <a:rPr lang="en-US" dirty="0"/>
              <a:t>: point in remote system is down</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err="1"/>
              <a:t>remoteDisabled</a:t>
            </a:r>
            <a:r>
              <a:rPr lang="en-US" dirty="0"/>
              <a:t>: point in remote system is disabled</a:t>
            </a:r>
          </a:p>
          <a:p>
            <a:pPr marL="37465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err="1"/>
              <a:t>remoteUnknown</a:t>
            </a:r>
            <a:r>
              <a:rPr lang="en-US" dirty="0"/>
              <a:t>: point in remote system is unknown</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2" name="Slide Number Placeholder 1">
            <a:extLst>
              <a:ext uri="{FF2B5EF4-FFF2-40B4-BE49-F238E27FC236}">
                <a16:creationId xmlns:a16="http://schemas.microsoft.com/office/drawing/2014/main" id="{18FEF58F-C950-9542-900C-A3C5FBFFAF36}"/>
              </a:ext>
            </a:extLst>
          </p:cNvPr>
          <p:cNvSpPr>
            <a:spLocks noGrp="1"/>
          </p:cNvSpPr>
          <p:nvPr>
            <p:ph type="sldNum" sz="quarter" idx="10"/>
          </p:nvPr>
        </p:nvSpPr>
        <p:spPr/>
        <p:txBody>
          <a:bodyPr/>
          <a:lstStyle/>
          <a:p>
            <a:fld id="{883367F5-4E0A-4145-89EF-EB14BF69BB05}" type="slidenum">
              <a:rPr lang="en-US" smtClean="0"/>
              <a:t>29</a:t>
            </a:fld>
            <a:endParaRPr lang="en-US"/>
          </a:p>
        </p:txBody>
      </p:sp>
      <p:grpSp>
        <p:nvGrpSpPr>
          <p:cNvPr id="6" name="Group 5">
            <a:extLst>
              <a:ext uri="{FF2B5EF4-FFF2-40B4-BE49-F238E27FC236}">
                <a16:creationId xmlns:a16="http://schemas.microsoft.com/office/drawing/2014/main" id="{16258901-E07F-134A-A30A-522382A31E40}"/>
              </a:ext>
            </a:extLst>
          </p:cNvPr>
          <p:cNvGrpSpPr/>
          <p:nvPr/>
        </p:nvGrpSpPr>
        <p:grpSpPr>
          <a:xfrm>
            <a:off x="12152614" y="136443"/>
            <a:ext cx="1249060" cy="838784"/>
            <a:chOff x="12152614" y="136443"/>
            <a:chExt cx="1249060" cy="838784"/>
          </a:xfrm>
        </p:grpSpPr>
        <p:pic>
          <p:nvPicPr>
            <p:cNvPr id="7" name="Graphic 6">
              <a:extLst>
                <a:ext uri="{FF2B5EF4-FFF2-40B4-BE49-F238E27FC236}">
                  <a16:creationId xmlns:a16="http://schemas.microsoft.com/office/drawing/2014/main" id="{D6C79349-32DE-3241-BA79-CA99BA9D7F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95796" y="136443"/>
              <a:ext cx="533400" cy="533400"/>
            </a:xfrm>
            <a:prstGeom prst="rect">
              <a:avLst/>
            </a:prstGeom>
          </p:spPr>
        </p:pic>
        <p:sp>
          <p:nvSpPr>
            <p:cNvPr id="8" name="TextBox 7">
              <a:extLst>
                <a:ext uri="{FF2B5EF4-FFF2-40B4-BE49-F238E27FC236}">
                  <a16:creationId xmlns:a16="http://schemas.microsoft.com/office/drawing/2014/main" id="{A306C306-C1C6-B84B-AEF6-8C2F98AD26CF}"/>
                </a:ext>
              </a:extLst>
            </p:cNvPr>
            <p:cNvSpPr txBox="1"/>
            <p:nvPr/>
          </p:nvSpPr>
          <p:spPr>
            <a:xfrm>
              <a:off x="12152614" y="625259"/>
              <a:ext cx="1249060" cy="349968"/>
            </a:xfrm>
            <a:prstGeom prst="rect">
              <a:avLst/>
            </a:prstGeom>
            <a:noFill/>
          </p:spPr>
          <p:txBody>
            <a:bodyPr wrap="none" rtlCol="0">
              <a:spAutoFit/>
            </a:bodyPr>
            <a:lstStyle/>
            <a:p>
              <a:r>
                <a:rPr lang="en-US" dirty="0"/>
                <a:t>Connector</a:t>
              </a:r>
            </a:p>
          </p:txBody>
        </p:sp>
      </p:grpSp>
    </p:spTree>
    <p:extLst>
      <p:ext uri="{BB962C8B-B14F-4D97-AF65-F5344CB8AC3E}">
        <p14:creationId xmlns:p14="http://schemas.microsoft.com/office/powerpoint/2010/main" val="32978109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SkySpark Connector Framework</a:t>
            </a:r>
          </a:p>
        </p:txBody>
      </p:sp>
      <p:sp>
        <p:nvSpPr>
          <p:cNvPr id="3074" name="Rectangle 2"/>
          <p:cNvSpPr>
            <a:spLocks noGrp="1" noChangeArrowheads="1"/>
          </p:cNvSpPr>
          <p:nvPr>
            <p:ph idx="1"/>
          </p:nvPr>
        </p:nvSpPr>
        <p:spPr/>
        <p:txBody>
          <a:bodyPr/>
          <a:lstStyle/>
          <a:p>
            <a:r>
              <a:rPr lang="en-US" dirty="0"/>
              <a:t>The </a:t>
            </a:r>
            <a:r>
              <a:rPr lang="en-US" dirty="0">
                <a:solidFill>
                  <a:schemeClr val="accent2"/>
                </a:solidFill>
              </a:rPr>
              <a:t>Connector Framework</a:t>
            </a:r>
            <a:r>
              <a:rPr lang="en-US" dirty="0"/>
              <a:t> standardizes the workflows for integration to remote systems.</a:t>
            </a:r>
          </a:p>
          <a:p>
            <a:r>
              <a:rPr lang="en-US" dirty="0"/>
              <a:t>A </a:t>
            </a:r>
            <a:r>
              <a:rPr lang="en-US" dirty="0">
                <a:solidFill>
                  <a:schemeClr val="accent2"/>
                </a:solidFill>
              </a:rPr>
              <a:t>Connector</a:t>
            </a:r>
            <a:r>
              <a:rPr lang="en-US" dirty="0"/>
              <a:t> (</a:t>
            </a:r>
            <a:r>
              <a:rPr lang="en-US" dirty="0">
                <a:solidFill>
                  <a:srgbClr val="00B050"/>
                </a:solidFill>
              </a:rPr>
              <a:t>conn</a:t>
            </a:r>
            <a:r>
              <a:rPr lang="en-US" dirty="0"/>
              <a:t>) record models a logical connection to a remote system.</a:t>
            </a:r>
          </a:p>
          <a:p>
            <a:r>
              <a:rPr lang="en-US" dirty="0"/>
              <a:t>The primary purpose of a </a:t>
            </a:r>
            <a:r>
              <a:rPr lang="en-US" dirty="0">
                <a:solidFill>
                  <a:schemeClr val="accent2"/>
                </a:solidFill>
              </a:rPr>
              <a:t>Connector</a:t>
            </a:r>
            <a:r>
              <a:rPr lang="en-US" dirty="0"/>
              <a:t> is to model remote I/O points in the local project as proxy points.</a:t>
            </a:r>
          </a:p>
        </p:txBody>
      </p:sp>
      <p:sp>
        <p:nvSpPr>
          <p:cNvPr id="2" name="Slide Number Placeholder 1">
            <a:extLst>
              <a:ext uri="{FF2B5EF4-FFF2-40B4-BE49-F238E27FC236}">
                <a16:creationId xmlns:a16="http://schemas.microsoft.com/office/drawing/2014/main" id="{96D8DF56-1B92-B744-8EE9-AEEA33E81436}"/>
              </a:ext>
            </a:extLst>
          </p:cNvPr>
          <p:cNvSpPr>
            <a:spLocks noGrp="1"/>
          </p:cNvSpPr>
          <p:nvPr>
            <p:ph type="sldNum" sz="quarter" idx="10"/>
          </p:nvPr>
        </p:nvSpPr>
        <p:spPr/>
        <p:txBody>
          <a:bodyPr/>
          <a:lstStyle/>
          <a:p>
            <a:fld id="{883367F5-4E0A-4145-89EF-EB14BF69BB05}" type="slidenum">
              <a:rPr lang="en-US" smtClean="0"/>
              <a:pPr/>
              <a:t>3</a:t>
            </a:fld>
            <a:endParaRPr lang="en-US"/>
          </a:p>
        </p:txBody>
      </p:sp>
      <p:sp>
        <p:nvSpPr>
          <p:cNvPr id="6" name="Rectangle 2">
            <a:extLst>
              <a:ext uri="{FF2B5EF4-FFF2-40B4-BE49-F238E27FC236}">
                <a16:creationId xmlns:a16="http://schemas.microsoft.com/office/drawing/2014/main" id="{70E6CE5F-AA9C-D440-91EB-426F487D1F5F}"/>
              </a:ext>
            </a:extLst>
          </p:cNvPr>
          <p:cNvSpPr txBox="1">
            <a:spLocks noChangeArrowheads="1"/>
          </p:cNvSpPr>
          <p:nvPr/>
        </p:nvSpPr>
        <p:spPr bwMode="auto">
          <a:xfrm>
            <a:off x="-1" y="6675437"/>
            <a:ext cx="13349287" cy="411163"/>
          </a:xfrm>
          <a:prstGeom prst="rect">
            <a:avLst/>
          </a:prstGeom>
          <a:noFill/>
          <a:ln w="9525">
            <a:noFill/>
            <a:round/>
            <a:headEnd/>
            <a:tailEnd/>
          </a:ln>
          <a:effectLst/>
        </p:spPr>
        <p:txBody>
          <a:bodyPr vert="horz" wrap="square" lIns="0" tIns="28224" rIns="0" bIns="0" numCol="1" anchor="t" anchorCtr="0" compatLnSpc="1">
            <a:prstTxWarp prst="textNoShape">
              <a:avLst/>
            </a:prstTxWarp>
          </a:bodyPr>
          <a:lst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107950" indent="0" algn="ct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latin typeface="Avenir Book" panose="02000503020000020003" pitchFamily="2" charset="0"/>
              </a:rPr>
              <a:t>Connector Framework Documentation: </a:t>
            </a:r>
            <a:r>
              <a:rPr lang="en-US" sz="2400" u="sng" kern="0" dirty="0">
                <a:solidFill>
                  <a:srgbClr val="3557E0"/>
                </a:solidFill>
                <a:latin typeface="Avenir Book" panose="02000503020000020003" pitchFamily="2" charset="0"/>
              </a:rPr>
              <a:t>https://</a:t>
            </a:r>
            <a:r>
              <a:rPr lang="en-US" sz="2400" u="sng" kern="0" dirty="0" err="1">
                <a:solidFill>
                  <a:srgbClr val="3557E0"/>
                </a:solidFill>
                <a:latin typeface="Avenir Book" panose="02000503020000020003" pitchFamily="2" charset="0"/>
              </a:rPr>
              <a:t>skyfoundry.com</a:t>
            </a:r>
            <a:r>
              <a:rPr lang="en-US" sz="2400" u="sng" kern="0" dirty="0">
                <a:solidFill>
                  <a:srgbClr val="3557E0"/>
                </a:solidFill>
                <a:latin typeface="Avenir Book" panose="02000503020000020003" pitchFamily="2" charset="0"/>
              </a:rPr>
              <a:t>/doc/</a:t>
            </a:r>
            <a:r>
              <a:rPr lang="en-US" sz="2400" u="sng" kern="0" dirty="0" err="1">
                <a:solidFill>
                  <a:srgbClr val="3557E0"/>
                </a:solidFill>
                <a:latin typeface="Avenir Book" panose="02000503020000020003" pitchFamily="2" charset="0"/>
              </a:rPr>
              <a:t>ext</a:t>
            </a:r>
            <a:r>
              <a:rPr lang="en-US" sz="2400" u="sng" kern="0" dirty="0">
                <a:solidFill>
                  <a:srgbClr val="3557E0"/>
                </a:solidFill>
                <a:latin typeface="Avenir Book" panose="02000503020000020003" pitchFamily="2" charset="0"/>
              </a:rPr>
              <a:t>-conn/</a:t>
            </a:r>
            <a:r>
              <a:rPr lang="en-US" sz="2400" u="sng" kern="0" dirty="0" err="1">
                <a:solidFill>
                  <a:srgbClr val="3557E0"/>
                </a:solidFill>
                <a:latin typeface="Avenir Book" panose="02000503020000020003" pitchFamily="2" charset="0"/>
              </a:rPr>
              <a:t>doc#overview</a:t>
            </a:r>
            <a:endParaRPr lang="en-US" sz="2400" u="sng" kern="0" dirty="0">
              <a:solidFill>
                <a:srgbClr val="3557E0"/>
              </a:solidFill>
              <a:latin typeface="Avenir Book" panose="02000503020000020003" pitchFamily="2" charset="0"/>
            </a:endParaRPr>
          </a:p>
        </p:txBody>
      </p:sp>
    </p:spTree>
    <p:extLst>
      <p:ext uri="{BB962C8B-B14F-4D97-AF65-F5344CB8AC3E}">
        <p14:creationId xmlns:p14="http://schemas.microsoft.com/office/powerpoint/2010/main" val="329556242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Additional Point Details</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Conn Tuning discussed on next slide.</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Note that an </a:t>
            </a:r>
            <a:r>
              <a:rPr lang="en-US" sz="2400" b="1" dirty="0">
                <a:solidFill>
                  <a:srgbClr val="FF0000"/>
                </a:solidFill>
              </a:rPr>
              <a:t>UNKNOWN_OBJECT</a:t>
            </a:r>
            <a:r>
              <a:rPr lang="en-US" sz="2400" dirty="0"/>
              <a:t> error means the address to the remote device is wrong.</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Also note that: </a:t>
            </a:r>
            <a:r>
              <a:rPr lang="en-US" sz="2400" b="1" dirty="0">
                <a:solidFill>
                  <a:srgbClr val="FF0000"/>
                </a:solidFill>
              </a:rPr>
              <a:t>sys::</a:t>
            </a:r>
            <a:r>
              <a:rPr lang="en-US" sz="2400" b="1" dirty="0" err="1">
                <a:solidFill>
                  <a:srgbClr val="FF0000"/>
                </a:solidFill>
              </a:rPr>
              <a:t>IOErr</a:t>
            </a:r>
            <a:r>
              <a:rPr lang="en-US" sz="2400" b="1" dirty="0">
                <a:solidFill>
                  <a:srgbClr val="FF0000"/>
                </a:solidFill>
              </a:rPr>
              <a:t>: </a:t>
            </a:r>
            <a:r>
              <a:rPr lang="en-US" sz="2400" b="1" dirty="0" err="1">
                <a:solidFill>
                  <a:srgbClr val="FF0000"/>
                </a:solidFill>
              </a:rPr>
              <a:t>java.net.ConnectException</a:t>
            </a:r>
            <a:r>
              <a:rPr lang="en-US" sz="2400" b="1" dirty="0">
                <a:solidFill>
                  <a:srgbClr val="FF0000"/>
                </a:solidFill>
              </a:rPr>
              <a:t>: Connection timed out: connect</a:t>
            </a:r>
            <a:r>
              <a:rPr lang="en-US" sz="2400" b="1" dirty="0"/>
              <a:t> </a:t>
            </a:r>
            <a:r>
              <a:rPr lang="en-US" sz="2400" dirty="0"/>
              <a:t>always means there is no connectivity to the remote system (usually networking or addressing problem)</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b="1" dirty="0">
                <a:solidFill>
                  <a:srgbClr val="FF0000"/>
                </a:solidFill>
              </a:rPr>
              <a:t>Could not read from socket.  No data received</a:t>
            </a:r>
            <a:r>
              <a:rPr lang="en-US" sz="2400" dirty="0"/>
              <a:t> is always a network error.  It could be a forwarding error if using port forwarding.  </a:t>
            </a:r>
            <a:endParaRPr lang="en-US" sz="2400" b="1" dirty="0"/>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3" name="Picture 2">
            <a:extLst>
              <a:ext uri="{FF2B5EF4-FFF2-40B4-BE49-F238E27FC236}">
                <a16:creationId xmlns:a16="http://schemas.microsoft.com/office/drawing/2014/main" id="{617BBA36-132A-4648-A583-8E30DF01662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253287" y="1004275"/>
            <a:ext cx="5090109" cy="5954407"/>
          </a:xfrm>
          <a:prstGeom prst="rect">
            <a:avLst/>
          </a:prstGeom>
          <a:ln>
            <a:solidFill>
              <a:schemeClr val="tx1"/>
            </a:solidFill>
          </a:ln>
        </p:spPr>
      </p:pic>
      <p:sp>
        <p:nvSpPr>
          <p:cNvPr id="2" name="Slide Number Placeholder 1">
            <a:extLst>
              <a:ext uri="{FF2B5EF4-FFF2-40B4-BE49-F238E27FC236}">
                <a16:creationId xmlns:a16="http://schemas.microsoft.com/office/drawing/2014/main" id="{8AFCCEB3-0D06-0D40-9646-5AAA63AF9EB0}"/>
              </a:ext>
            </a:extLst>
          </p:cNvPr>
          <p:cNvSpPr>
            <a:spLocks noGrp="1"/>
          </p:cNvSpPr>
          <p:nvPr>
            <p:ph type="sldNum" sz="quarter" idx="10"/>
          </p:nvPr>
        </p:nvSpPr>
        <p:spPr/>
        <p:txBody>
          <a:bodyPr/>
          <a:lstStyle/>
          <a:p>
            <a:fld id="{883367F5-4E0A-4145-89EF-EB14BF69BB05}" type="slidenum">
              <a:rPr lang="en-US" smtClean="0"/>
              <a:t>30</a:t>
            </a:fld>
            <a:endParaRPr lang="en-US"/>
          </a:p>
        </p:txBody>
      </p:sp>
      <p:grpSp>
        <p:nvGrpSpPr>
          <p:cNvPr id="7" name="Group 6">
            <a:extLst>
              <a:ext uri="{FF2B5EF4-FFF2-40B4-BE49-F238E27FC236}">
                <a16:creationId xmlns:a16="http://schemas.microsoft.com/office/drawing/2014/main" id="{B1001C73-76B3-4942-8EFA-571A99BAC18A}"/>
              </a:ext>
            </a:extLst>
          </p:cNvPr>
          <p:cNvGrpSpPr/>
          <p:nvPr/>
        </p:nvGrpSpPr>
        <p:grpSpPr>
          <a:xfrm>
            <a:off x="12152614" y="136443"/>
            <a:ext cx="1249060" cy="838784"/>
            <a:chOff x="12152614" y="136443"/>
            <a:chExt cx="1249060" cy="838784"/>
          </a:xfrm>
        </p:grpSpPr>
        <p:pic>
          <p:nvPicPr>
            <p:cNvPr id="8" name="Graphic 7">
              <a:extLst>
                <a:ext uri="{FF2B5EF4-FFF2-40B4-BE49-F238E27FC236}">
                  <a16:creationId xmlns:a16="http://schemas.microsoft.com/office/drawing/2014/main" id="{CC3E4B50-6E19-8E42-899B-9E63F53455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95796" y="136443"/>
              <a:ext cx="533400" cy="533400"/>
            </a:xfrm>
            <a:prstGeom prst="rect">
              <a:avLst/>
            </a:prstGeom>
          </p:spPr>
        </p:pic>
        <p:sp>
          <p:nvSpPr>
            <p:cNvPr id="9" name="TextBox 8">
              <a:extLst>
                <a:ext uri="{FF2B5EF4-FFF2-40B4-BE49-F238E27FC236}">
                  <a16:creationId xmlns:a16="http://schemas.microsoft.com/office/drawing/2014/main" id="{DE57F4F0-A30D-C743-A6AC-E45448885F89}"/>
                </a:ext>
              </a:extLst>
            </p:cNvPr>
            <p:cNvSpPr txBox="1"/>
            <p:nvPr/>
          </p:nvSpPr>
          <p:spPr>
            <a:xfrm>
              <a:off x="12152614" y="625259"/>
              <a:ext cx="1249060" cy="349968"/>
            </a:xfrm>
            <a:prstGeom prst="rect">
              <a:avLst/>
            </a:prstGeom>
            <a:noFill/>
          </p:spPr>
          <p:txBody>
            <a:bodyPr wrap="none" rtlCol="0">
              <a:spAutoFit/>
            </a:bodyPr>
            <a:lstStyle/>
            <a:p>
              <a:r>
                <a:rPr lang="en-US" dirty="0"/>
                <a:t>Connector</a:t>
              </a:r>
            </a:p>
          </p:txBody>
        </p:sp>
      </p:grpSp>
    </p:spTree>
    <p:extLst>
      <p:ext uri="{BB962C8B-B14F-4D97-AF65-F5344CB8AC3E}">
        <p14:creationId xmlns:p14="http://schemas.microsoft.com/office/powerpoint/2010/main" val="5985579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Tuning Manager</a:t>
            </a:r>
          </a:p>
        </p:txBody>
      </p:sp>
      <p:sp>
        <p:nvSpPr>
          <p:cNvPr id="3074" name="Rectangle 2"/>
          <p:cNvSpPr>
            <a:spLocks noGrp="1" noChangeArrowheads="1"/>
          </p:cNvSpPr>
          <p:nvPr>
            <p:ph idx="1"/>
          </p:nvPr>
        </p:nvSpPr>
        <p:spPr/>
        <p:txBody>
          <a:bodyPr/>
          <a:lstStyle/>
          <a:p>
            <a:r>
              <a:rPr lang="en-US" dirty="0"/>
              <a:t>Manage connector behavior.</a:t>
            </a:r>
          </a:p>
          <a:p>
            <a:r>
              <a:rPr lang="en-US" dirty="0"/>
              <a:t>A tuning record has the </a:t>
            </a:r>
            <a:r>
              <a:rPr lang="en-US" dirty="0" err="1">
                <a:solidFill>
                  <a:srgbClr val="00B050"/>
                </a:solidFill>
              </a:rPr>
              <a:t>connTuning</a:t>
            </a:r>
            <a:r>
              <a:rPr lang="en-US" dirty="0"/>
              <a:t> tag.</a:t>
            </a:r>
          </a:p>
          <a:p>
            <a:r>
              <a:rPr lang="en-US" dirty="0"/>
              <a:t>A </a:t>
            </a:r>
            <a:r>
              <a:rPr lang="en-US" dirty="0" err="1">
                <a:solidFill>
                  <a:srgbClr val="00B050"/>
                </a:solidFill>
              </a:rPr>
              <a:t>connTuningRef</a:t>
            </a:r>
            <a:r>
              <a:rPr lang="en-US" dirty="0"/>
              <a:t> tag may be applied to a point if all points don’t need the same changes.</a:t>
            </a:r>
          </a:p>
          <a:p>
            <a:r>
              <a:rPr lang="en-US" dirty="0" err="1">
                <a:solidFill>
                  <a:srgbClr val="00B050"/>
                </a:solidFill>
              </a:rPr>
              <a:t>pollTime</a:t>
            </a:r>
            <a:r>
              <a:rPr lang="en-US" dirty="0"/>
              <a:t> – Frequency for polls.  Default is 10sec.  </a:t>
            </a:r>
          </a:p>
          <a:p>
            <a:r>
              <a:rPr lang="en-US" dirty="0" err="1">
                <a:solidFill>
                  <a:srgbClr val="00B050"/>
                </a:solidFill>
              </a:rPr>
              <a:t>staleTime</a:t>
            </a:r>
            <a:r>
              <a:rPr lang="en-US" dirty="0"/>
              <a:t> – When a </a:t>
            </a:r>
            <a:r>
              <a:rPr lang="en-US" dirty="0" err="1">
                <a:solidFill>
                  <a:srgbClr val="00B050"/>
                </a:solidFill>
              </a:rPr>
              <a:t>curVal</a:t>
            </a:r>
            <a:r>
              <a:rPr lang="en-US" dirty="0"/>
              <a:t> is considered old -&gt; no longer “ok”.  </a:t>
            </a:r>
          </a:p>
        </p:txBody>
      </p:sp>
      <p:pic>
        <p:nvPicPr>
          <p:cNvPr id="4" name="Picture 3">
            <a:extLst>
              <a:ext uri="{FF2B5EF4-FFF2-40B4-BE49-F238E27FC236}">
                <a16:creationId xmlns:a16="http://schemas.microsoft.com/office/drawing/2014/main" id="{A764E579-CA05-C645-A4EB-95CF16244BB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00887" y="1493837"/>
            <a:ext cx="6240030" cy="4234307"/>
          </a:xfrm>
          <a:prstGeom prst="rect">
            <a:avLst/>
          </a:prstGeom>
          <a:ln>
            <a:solidFill>
              <a:schemeClr val="tx1"/>
            </a:solidFill>
          </a:ln>
        </p:spPr>
      </p:pic>
      <p:sp>
        <p:nvSpPr>
          <p:cNvPr id="2" name="Slide Number Placeholder 1">
            <a:extLst>
              <a:ext uri="{FF2B5EF4-FFF2-40B4-BE49-F238E27FC236}">
                <a16:creationId xmlns:a16="http://schemas.microsoft.com/office/drawing/2014/main" id="{14D5A34A-5099-EC4D-83DA-F4C0E87020D8}"/>
              </a:ext>
            </a:extLst>
          </p:cNvPr>
          <p:cNvSpPr>
            <a:spLocks noGrp="1"/>
          </p:cNvSpPr>
          <p:nvPr>
            <p:ph type="sldNum" sz="quarter" idx="10"/>
          </p:nvPr>
        </p:nvSpPr>
        <p:spPr/>
        <p:txBody>
          <a:bodyPr/>
          <a:lstStyle/>
          <a:p>
            <a:fld id="{883367F5-4E0A-4145-89EF-EB14BF69BB05}" type="slidenum">
              <a:rPr lang="en-US" smtClean="0"/>
              <a:t>31</a:t>
            </a:fld>
            <a:endParaRPr lang="en-US"/>
          </a:p>
        </p:txBody>
      </p:sp>
      <p:sp>
        <p:nvSpPr>
          <p:cNvPr id="7" name="Rectangle 2">
            <a:extLst>
              <a:ext uri="{FF2B5EF4-FFF2-40B4-BE49-F238E27FC236}">
                <a16:creationId xmlns:a16="http://schemas.microsoft.com/office/drawing/2014/main" id="{F362206A-58CC-604C-B880-E0E64DBF2AF7}"/>
              </a:ext>
            </a:extLst>
          </p:cNvPr>
          <p:cNvSpPr txBox="1">
            <a:spLocks noChangeArrowheads="1"/>
          </p:cNvSpPr>
          <p:nvPr/>
        </p:nvSpPr>
        <p:spPr bwMode="auto">
          <a:xfrm>
            <a:off x="-1" y="6675437"/>
            <a:ext cx="13349287" cy="411163"/>
          </a:xfrm>
          <a:prstGeom prst="rect">
            <a:avLst/>
          </a:prstGeom>
          <a:noFill/>
          <a:ln w="9525">
            <a:noFill/>
            <a:round/>
            <a:headEnd/>
            <a:tailEnd/>
          </a:ln>
          <a:effectLst/>
        </p:spPr>
        <p:txBody>
          <a:bodyPr vert="horz" wrap="square" lIns="0" tIns="28224" rIns="0" bIns="0" numCol="1" anchor="t" anchorCtr="0" compatLnSpc="1">
            <a:prstTxWarp prst="textNoShape">
              <a:avLst/>
            </a:prstTxWarp>
          </a:bodyPr>
          <a:lst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107950" indent="0" algn="ct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latin typeface="Avenir Book" panose="02000503020000020003" pitchFamily="2" charset="0"/>
              </a:rPr>
              <a:t>Connector Tuning Documentation: </a:t>
            </a:r>
            <a:r>
              <a:rPr lang="en-US" sz="2400" u="sng" kern="0" dirty="0">
                <a:solidFill>
                  <a:srgbClr val="3557E0"/>
                </a:solidFill>
                <a:latin typeface="Avenir Book" panose="02000503020000020003" pitchFamily="2" charset="0"/>
              </a:rPr>
              <a:t>https://</a:t>
            </a:r>
            <a:r>
              <a:rPr lang="en-US" sz="2400" u="sng" kern="0" dirty="0" err="1">
                <a:solidFill>
                  <a:srgbClr val="3557E0"/>
                </a:solidFill>
                <a:latin typeface="Avenir Book" panose="02000503020000020003" pitchFamily="2" charset="0"/>
              </a:rPr>
              <a:t>skyfoundry.com</a:t>
            </a:r>
            <a:r>
              <a:rPr lang="en-US" sz="2400" u="sng" kern="0" dirty="0">
                <a:solidFill>
                  <a:srgbClr val="3557E0"/>
                </a:solidFill>
                <a:latin typeface="Avenir Book" panose="02000503020000020003" pitchFamily="2" charset="0"/>
              </a:rPr>
              <a:t>/doc/</a:t>
            </a:r>
            <a:r>
              <a:rPr lang="en-US" sz="2400" u="sng" kern="0" dirty="0" err="1">
                <a:solidFill>
                  <a:srgbClr val="3557E0"/>
                </a:solidFill>
                <a:latin typeface="Avenir Book" panose="02000503020000020003" pitchFamily="2" charset="0"/>
              </a:rPr>
              <a:t>ext</a:t>
            </a:r>
            <a:r>
              <a:rPr lang="en-US" sz="2400" u="sng" kern="0" dirty="0">
                <a:solidFill>
                  <a:srgbClr val="3557E0"/>
                </a:solidFill>
                <a:latin typeface="Avenir Book" panose="02000503020000020003" pitchFamily="2" charset="0"/>
              </a:rPr>
              <a:t>-conn/</a:t>
            </a:r>
            <a:r>
              <a:rPr lang="en-US" sz="2400" u="sng" kern="0" dirty="0" err="1">
                <a:solidFill>
                  <a:srgbClr val="3557E0"/>
                </a:solidFill>
                <a:latin typeface="Avenir Book" panose="02000503020000020003" pitchFamily="2" charset="0"/>
              </a:rPr>
              <a:t>doc#tuning</a:t>
            </a:r>
            <a:endParaRPr lang="en-US" sz="2400" u="sng" kern="0" dirty="0">
              <a:solidFill>
                <a:srgbClr val="3557E0"/>
              </a:solidFill>
              <a:latin typeface="Avenir Book" panose="02000503020000020003" pitchFamily="2" charset="0"/>
            </a:endParaRPr>
          </a:p>
        </p:txBody>
      </p:sp>
      <p:grpSp>
        <p:nvGrpSpPr>
          <p:cNvPr id="8" name="Group 7">
            <a:extLst>
              <a:ext uri="{FF2B5EF4-FFF2-40B4-BE49-F238E27FC236}">
                <a16:creationId xmlns:a16="http://schemas.microsoft.com/office/drawing/2014/main" id="{122F69B7-40F1-7B49-8D33-1235145093AE}"/>
              </a:ext>
            </a:extLst>
          </p:cNvPr>
          <p:cNvGrpSpPr/>
          <p:nvPr/>
        </p:nvGrpSpPr>
        <p:grpSpPr>
          <a:xfrm>
            <a:off x="12152614" y="136443"/>
            <a:ext cx="1249060" cy="838784"/>
            <a:chOff x="12152614" y="136443"/>
            <a:chExt cx="1249060" cy="838784"/>
          </a:xfrm>
        </p:grpSpPr>
        <p:pic>
          <p:nvPicPr>
            <p:cNvPr id="9" name="Graphic 8">
              <a:extLst>
                <a:ext uri="{FF2B5EF4-FFF2-40B4-BE49-F238E27FC236}">
                  <a16:creationId xmlns:a16="http://schemas.microsoft.com/office/drawing/2014/main" id="{9055BA64-E39C-3648-9E23-29AFC8241FF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95796" y="136443"/>
              <a:ext cx="533400" cy="533400"/>
            </a:xfrm>
            <a:prstGeom prst="rect">
              <a:avLst/>
            </a:prstGeom>
          </p:spPr>
        </p:pic>
        <p:sp>
          <p:nvSpPr>
            <p:cNvPr id="10" name="TextBox 9">
              <a:extLst>
                <a:ext uri="{FF2B5EF4-FFF2-40B4-BE49-F238E27FC236}">
                  <a16:creationId xmlns:a16="http://schemas.microsoft.com/office/drawing/2014/main" id="{76F60F78-9E05-844B-BB4E-1343B732E8B7}"/>
                </a:ext>
              </a:extLst>
            </p:cNvPr>
            <p:cNvSpPr txBox="1"/>
            <p:nvPr/>
          </p:nvSpPr>
          <p:spPr>
            <a:xfrm>
              <a:off x="12152614" y="625259"/>
              <a:ext cx="1249060" cy="349968"/>
            </a:xfrm>
            <a:prstGeom prst="rect">
              <a:avLst/>
            </a:prstGeom>
            <a:noFill/>
          </p:spPr>
          <p:txBody>
            <a:bodyPr wrap="none" rtlCol="0">
              <a:spAutoFit/>
            </a:bodyPr>
            <a:lstStyle/>
            <a:p>
              <a:r>
                <a:rPr lang="en-US" dirty="0"/>
                <a:t>Connector</a:t>
              </a:r>
            </a:p>
          </p:txBody>
        </p:sp>
      </p:grpSp>
    </p:spTree>
    <p:extLst>
      <p:ext uri="{BB962C8B-B14F-4D97-AF65-F5344CB8AC3E}">
        <p14:creationId xmlns:p14="http://schemas.microsoft.com/office/powerpoint/2010/main" val="222485648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p:txBody>
          <a:bodyPr/>
          <a:lstStyle/>
          <a:p>
            <a:r>
              <a:rPr lang="en-US" dirty="0"/>
              <a:t>BACnet Connector Example</a:t>
            </a:r>
          </a:p>
        </p:txBody>
      </p:sp>
    </p:spTree>
    <p:extLst>
      <p:ext uri="{BB962C8B-B14F-4D97-AF65-F5344CB8AC3E}">
        <p14:creationId xmlns:p14="http://schemas.microsoft.com/office/powerpoint/2010/main" val="682919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Connecting SkySpark to BACnet Devices</a:t>
            </a:r>
          </a:p>
        </p:txBody>
      </p:sp>
      <p:sp>
        <p:nvSpPr>
          <p:cNvPr id="3074" name="Rectangle 2"/>
          <p:cNvSpPr>
            <a:spLocks noGrp="1" noChangeArrowheads="1"/>
          </p:cNvSpPr>
          <p:nvPr>
            <p:ph idx="1"/>
          </p:nvPr>
        </p:nvSpPr>
        <p:spPr/>
        <p:txBody>
          <a:bodyPr/>
          <a:lstStyle/>
          <a:p>
            <a:r>
              <a:rPr lang="en-US" dirty="0"/>
              <a:t>SkySpark can connect directly to a BACnet IP device.</a:t>
            </a:r>
          </a:p>
          <a:p>
            <a:endParaRPr lang="en-US" dirty="0"/>
          </a:p>
          <a:p>
            <a:endParaRPr lang="en-US" dirty="0"/>
          </a:p>
          <a:p>
            <a:endParaRPr lang="en-US" dirty="0"/>
          </a:p>
          <a:p>
            <a:endParaRPr lang="en-US" dirty="0"/>
          </a:p>
          <a:p>
            <a:endParaRPr lang="en-US" dirty="0"/>
          </a:p>
          <a:p>
            <a:r>
              <a:rPr lang="en-US" dirty="0"/>
              <a:t>SkySpark can also connect to any other BACnet protocol through a BACnet IP Gateway.</a:t>
            </a:r>
          </a:p>
        </p:txBody>
      </p:sp>
      <p:sp>
        <p:nvSpPr>
          <p:cNvPr id="2" name="Slide Number Placeholder 1">
            <a:extLst>
              <a:ext uri="{FF2B5EF4-FFF2-40B4-BE49-F238E27FC236}">
                <a16:creationId xmlns:a16="http://schemas.microsoft.com/office/drawing/2014/main" id="{30E858C4-BF81-3441-B258-50B06C1697C1}"/>
              </a:ext>
            </a:extLst>
          </p:cNvPr>
          <p:cNvSpPr>
            <a:spLocks noGrp="1"/>
          </p:cNvSpPr>
          <p:nvPr>
            <p:ph type="sldNum" sz="quarter" idx="10"/>
          </p:nvPr>
        </p:nvSpPr>
        <p:spPr/>
        <p:txBody>
          <a:bodyPr/>
          <a:lstStyle/>
          <a:p>
            <a:fld id="{883367F5-4E0A-4145-89EF-EB14BF69BB05}" type="slidenum">
              <a:rPr lang="en-US" smtClean="0"/>
              <a:t>33</a:t>
            </a:fld>
            <a:endParaRPr lang="en-US"/>
          </a:p>
        </p:txBody>
      </p:sp>
      <p:grpSp>
        <p:nvGrpSpPr>
          <p:cNvPr id="28" name="Group 27">
            <a:extLst>
              <a:ext uri="{FF2B5EF4-FFF2-40B4-BE49-F238E27FC236}">
                <a16:creationId xmlns:a16="http://schemas.microsoft.com/office/drawing/2014/main" id="{17B1FC2D-E1A6-AA4F-ADC5-CE3F6E5D38C6}"/>
              </a:ext>
            </a:extLst>
          </p:cNvPr>
          <p:cNvGrpSpPr/>
          <p:nvPr/>
        </p:nvGrpSpPr>
        <p:grpSpPr>
          <a:xfrm>
            <a:off x="3002454" y="2034019"/>
            <a:ext cx="5074789" cy="1443565"/>
            <a:chOff x="3002454" y="2034019"/>
            <a:chExt cx="5074789" cy="1443565"/>
          </a:xfrm>
        </p:grpSpPr>
        <p:pic>
          <p:nvPicPr>
            <p:cNvPr id="4" name="Graphic 3">
              <a:extLst>
                <a:ext uri="{FF2B5EF4-FFF2-40B4-BE49-F238E27FC236}">
                  <a16:creationId xmlns:a16="http://schemas.microsoft.com/office/drawing/2014/main" id="{6CD2D346-EB28-6C46-9EEA-9CF07D14C5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6014" y="2237805"/>
              <a:ext cx="997369" cy="997369"/>
            </a:xfrm>
            <a:prstGeom prst="rect">
              <a:avLst/>
            </a:prstGeom>
          </p:spPr>
        </p:pic>
        <p:sp>
          <p:nvSpPr>
            <p:cNvPr id="14" name="TextBox 13">
              <a:extLst>
                <a:ext uri="{FF2B5EF4-FFF2-40B4-BE49-F238E27FC236}">
                  <a16:creationId xmlns:a16="http://schemas.microsoft.com/office/drawing/2014/main" id="{2C89C7D6-E3EC-F748-97FF-D5E3EA0FE299}"/>
                </a:ext>
              </a:extLst>
            </p:cNvPr>
            <p:cNvSpPr txBox="1"/>
            <p:nvPr/>
          </p:nvSpPr>
          <p:spPr>
            <a:xfrm>
              <a:off x="3002454" y="3105337"/>
              <a:ext cx="1172116" cy="349968"/>
            </a:xfrm>
            <a:prstGeom prst="rect">
              <a:avLst/>
            </a:prstGeom>
            <a:noFill/>
          </p:spPr>
          <p:txBody>
            <a:bodyPr wrap="none" rtlCol="0">
              <a:spAutoFit/>
            </a:bodyPr>
            <a:lstStyle/>
            <a:p>
              <a:r>
                <a:rPr lang="en-US" dirty="0"/>
                <a:t>SkySpark</a:t>
              </a:r>
            </a:p>
          </p:txBody>
        </p:sp>
        <p:sp>
          <p:nvSpPr>
            <p:cNvPr id="15" name="TextBox 14">
              <a:extLst>
                <a:ext uri="{FF2B5EF4-FFF2-40B4-BE49-F238E27FC236}">
                  <a16:creationId xmlns:a16="http://schemas.microsoft.com/office/drawing/2014/main" id="{E464F3C9-99BA-D24F-84B1-815AE3BF0193}"/>
                </a:ext>
              </a:extLst>
            </p:cNvPr>
            <p:cNvSpPr txBox="1"/>
            <p:nvPr/>
          </p:nvSpPr>
          <p:spPr>
            <a:xfrm>
              <a:off x="6813756" y="3127616"/>
              <a:ext cx="1261884" cy="349968"/>
            </a:xfrm>
            <a:prstGeom prst="rect">
              <a:avLst/>
            </a:prstGeom>
            <a:noFill/>
          </p:spPr>
          <p:txBody>
            <a:bodyPr wrap="none" rtlCol="0">
              <a:spAutoFit/>
            </a:bodyPr>
            <a:lstStyle/>
            <a:p>
              <a:r>
                <a:rPr lang="en-US" dirty="0"/>
                <a:t>BACnet IP</a:t>
              </a:r>
            </a:p>
          </p:txBody>
        </p:sp>
        <p:pic>
          <p:nvPicPr>
            <p:cNvPr id="16" name="Picture 15">
              <a:extLst>
                <a:ext uri="{FF2B5EF4-FFF2-40B4-BE49-F238E27FC236}">
                  <a16:creationId xmlns:a16="http://schemas.microsoft.com/office/drawing/2014/main" id="{DC69FB05-6B57-A645-812B-C97C73A1D2C6}"/>
                </a:ext>
              </a:extLst>
            </p:cNvPr>
            <p:cNvPicPr>
              <a:picLocks noChangeAspect="1"/>
            </p:cNvPicPr>
            <p:nvPr/>
          </p:nvPicPr>
          <p:blipFill>
            <a:blip r:embed="rId5"/>
            <a:stretch>
              <a:fillRect/>
            </a:stretch>
          </p:blipFill>
          <p:spPr>
            <a:xfrm>
              <a:off x="3166820" y="2230672"/>
              <a:ext cx="783941" cy="802544"/>
            </a:xfrm>
            <a:prstGeom prst="rect">
              <a:avLst/>
            </a:prstGeom>
          </p:spPr>
        </p:pic>
        <p:pic>
          <p:nvPicPr>
            <p:cNvPr id="17" name="Graphic 16">
              <a:extLst>
                <a:ext uri="{FF2B5EF4-FFF2-40B4-BE49-F238E27FC236}">
                  <a16:creationId xmlns:a16="http://schemas.microsoft.com/office/drawing/2014/main" id="{BB9CEAA0-0C13-354D-B6D8-9E48FE128C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05913" y="2723472"/>
              <a:ext cx="446765" cy="446765"/>
            </a:xfrm>
            <a:prstGeom prst="rect">
              <a:avLst/>
            </a:prstGeom>
          </p:spPr>
        </p:pic>
        <p:sp>
          <p:nvSpPr>
            <p:cNvPr id="18" name="TextBox 17">
              <a:extLst>
                <a:ext uri="{FF2B5EF4-FFF2-40B4-BE49-F238E27FC236}">
                  <a16:creationId xmlns:a16="http://schemas.microsoft.com/office/drawing/2014/main" id="{40A83D02-8BBB-DB40-B2DC-71973F41CB6E}"/>
                </a:ext>
              </a:extLst>
            </p:cNvPr>
            <p:cNvSpPr txBox="1"/>
            <p:nvPr/>
          </p:nvSpPr>
          <p:spPr>
            <a:xfrm>
              <a:off x="6812153" y="2034019"/>
              <a:ext cx="1265090" cy="321306"/>
            </a:xfrm>
            <a:prstGeom prst="rect">
              <a:avLst/>
            </a:prstGeom>
            <a:noFill/>
          </p:spPr>
          <p:txBody>
            <a:bodyPr wrap="none" rtlCol="0">
              <a:spAutoFit/>
            </a:bodyPr>
            <a:lstStyle/>
            <a:p>
              <a:r>
                <a:rPr lang="en-US" sz="1600" dirty="0"/>
                <a:t>DEVICE_ID</a:t>
              </a:r>
            </a:p>
          </p:txBody>
        </p:sp>
        <p:cxnSp>
          <p:nvCxnSpPr>
            <p:cNvPr id="25" name="Straight Arrow Connector 24">
              <a:extLst>
                <a:ext uri="{FF2B5EF4-FFF2-40B4-BE49-F238E27FC236}">
                  <a16:creationId xmlns:a16="http://schemas.microsoft.com/office/drawing/2014/main" id="{755188A8-BA60-6342-BAA7-0FB65104D9A7}"/>
                </a:ext>
              </a:extLst>
            </p:cNvPr>
            <p:cNvCxnSpPr>
              <a:cxnSpLocks/>
            </p:cNvCxnSpPr>
            <p:nvPr/>
          </p:nvCxnSpPr>
          <p:spPr bwMode="auto">
            <a:xfrm>
              <a:off x="4187729" y="2728349"/>
              <a:ext cx="2486266" cy="0"/>
            </a:xfrm>
            <a:prstGeom prst="straightConnector1">
              <a:avLst/>
            </a:prstGeom>
            <a:solidFill>
              <a:srgbClr val="00B8FF"/>
            </a:solidFill>
            <a:ln w="25400" cap="flat" cmpd="sng" algn="ctr">
              <a:solidFill>
                <a:schemeClr val="tx1"/>
              </a:solidFill>
              <a:prstDash val="solid"/>
              <a:round/>
              <a:headEnd type="triangle" w="med" len="med"/>
              <a:tailEnd type="triangle"/>
            </a:ln>
            <a:effectLst/>
          </p:spPr>
        </p:cxnSp>
        <p:sp>
          <p:nvSpPr>
            <p:cNvPr id="30" name="TextBox 29">
              <a:extLst>
                <a:ext uri="{FF2B5EF4-FFF2-40B4-BE49-F238E27FC236}">
                  <a16:creationId xmlns:a16="http://schemas.microsoft.com/office/drawing/2014/main" id="{3EA87251-EC83-7243-8D6F-D333557180C2}"/>
                </a:ext>
              </a:extLst>
            </p:cNvPr>
            <p:cNvSpPr txBox="1"/>
            <p:nvPr/>
          </p:nvSpPr>
          <p:spPr>
            <a:xfrm>
              <a:off x="4616595" y="2379313"/>
              <a:ext cx="1694182" cy="321306"/>
            </a:xfrm>
            <a:prstGeom prst="rect">
              <a:avLst/>
            </a:prstGeom>
            <a:noFill/>
          </p:spPr>
          <p:txBody>
            <a:bodyPr wrap="none" rtlCol="0">
              <a:spAutoFit/>
            </a:bodyPr>
            <a:lstStyle/>
            <a:p>
              <a:r>
                <a:rPr lang="en-US" sz="1600" dirty="0"/>
                <a:t>IP_ADDR:PORT</a:t>
              </a:r>
            </a:p>
          </p:txBody>
        </p:sp>
      </p:grpSp>
      <p:sp>
        <p:nvSpPr>
          <p:cNvPr id="31" name="TextBox 30">
            <a:extLst>
              <a:ext uri="{FF2B5EF4-FFF2-40B4-BE49-F238E27FC236}">
                <a16:creationId xmlns:a16="http://schemas.microsoft.com/office/drawing/2014/main" id="{66996CAB-C50A-8E43-B383-37A48D4B4049}"/>
              </a:ext>
            </a:extLst>
          </p:cNvPr>
          <p:cNvSpPr txBox="1"/>
          <p:nvPr/>
        </p:nvSpPr>
        <p:spPr>
          <a:xfrm>
            <a:off x="2757487" y="3617218"/>
            <a:ext cx="5767387" cy="378565"/>
          </a:xfrm>
          <a:prstGeom prst="rect">
            <a:avLst/>
          </a:prstGeom>
          <a:noFill/>
        </p:spPr>
        <p:txBody>
          <a:bodyPr wrap="square" rtlCol="0">
            <a:spAutoFit/>
          </a:bodyPr>
          <a:lstStyle/>
          <a:p>
            <a:pPr hangingPunct="1">
              <a:spcAft>
                <a:spcPts val="600"/>
              </a:spcAft>
            </a:pPr>
            <a:r>
              <a:rPr lang="en-US" sz="2000" dirty="0" err="1">
                <a:solidFill>
                  <a:srgbClr val="00B050"/>
                </a:solidFill>
                <a:latin typeface="Consolas" panose="020B0609020204030204" pitchFamily="49" charset="0"/>
                <a:cs typeface="Consolas" panose="020B0609020204030204" pitchFamily="49" charset="0"/>
              </a:rPr>
              <a:t>uri</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bacnet</a:t>
            </a:r>
            <a:r>
              <a:rPr lang="en-US" sz="2000" dirty="0">
                <a:solidFill>
                  <a:srgbClr val="00B050"/>
                </a:solidFill>
                <a:latin typeface="Consolas" panose="020B0609020204030204" pitchFamily="49" charset="0"/>
                <a:cs typeface="Consolas" panose="020B0609020204030204" pitchFamily="49" charset="0"/>
              </a:rPr>
              <a:t>://IP_ADDR:PORT/DEVICE_ID`</a:t>
            </a:r>
          </a:p>
        </p:txBody>
      </p:sp>
      <p:sp>
        <p:nvSpPr>
          <p:cNvPr id="32" name="TextBox 31">
            <a:extLst>
              <a:ext uri="{FF2B5EF4-FFF2-40B4-BE49-F238E27FC236}">
                <a16:creationId xmlns:a16="http://schemas.microsoft.com/office/drawing/2014/main" id="{8F01A8AB-27E5-D14E-B73D-F456433834F5}"/>
              </a:ext>
            </a:extLst>
          </p:cNvPr>
          <p:cNvSpPr txBox="1"/>
          <p:nvPr/>
        </p:nvSpPr>
        <p:spPr>
          <a:xfrm>
            <a:off x="1317239" y="6707255"/>
            <a:ext cx="9196387" cy="378565"/>
          </a:xfrm>
          <a:prstGeom prst="rect">
            <a:avLst/>
          </a:prstGeom>
          <a:noFill/>
        </p:spPr>
        <p:txBody>
          <a:bodyPr wrap="square" rtlCol="0">
            <a:spAutoFit/>
          </a:bodyPr>
          <a:lstStyle/>
          <a:p>
            <a:pPr hangingPunct="1">
              <a:spcAft>
                <a:spcPts val="600"/>
              </a:spcAft>
            </a:pPr>
            <a:r>
              <a:rPr lang="en-US" sz="2000" dirty="0" err="1">
                <a:solidFill>
                  <a:srgbClr val="00B050"/>
                </a:solidFill>
                <a:latin typeface="Consolas" panose="020B0609020204030204" pitchFamily="49" charset="0"/>
                <a:cs typeface="Consolas" panose="020B0609020204030204" pitchFamily="49" charset="0"/>
              </a:rPr>
              <a:t>uri</a:t>
            </a:r>
            <a:r>
              <a:rPr lang="en-US" sz="2000" dirty="0">
                <a:solidFill>
                  <a:srgbClr val="00B050"/>
                </a:solidFill>
                <a:latin typeface="Consolas" panose="020B0609020204030204" pitchFamily="49" charset="0"/>
                <a:cs typeface="Consolas" panose="020B0609020204030204" pitchFamily="49" charset="0"/>
              </a:rPr>
              <a:t>: `</a:t>
            </a:r>
            <a:r>
              <a:rPr lang="en-US" sz="2000" dirty="0" err="1">
                <a:solidFill>
                  <a:srgbClr val="00B050"/>
                </a:solidFill>
                <a:latin typeface="Consolas" panose="020B0609020204030204" pitchFamily="49" charset="0"/>
                <a:cs typeface="Consolas" panose="020B0609020204030204" pitchFamily="49" charset="0"/>
              </a:rPr>
              <a:t>bacnet</a:t>
            </a:r>
            <a:r>
              <a:rPr lang="en-US" sz="2000" dirty="0">
                <a:solidFill>
                  <a:srgbClr val="00B050"/>
                </a:solidFill>
                <a:latin typeface="Consolas" panose="020B0609020204030204" pitchFamily="49" charset="0"/>
                <a:cs typeface="Consolas" panose="020B0609020204030204" pitchFamily="49" charset="0"/>
              </a:rPr>
              <a:t>://IP_ADDR:PORT/</a:t>
            </a:r>
            <a:r>
              <a:rPr lang="en-US" sz="2000" dirty="0" err="1">
                <a:solidFill>
                  <a:srgbClr val="00B050"/>
                </a:solidFill>
                <a:latin typeface="Consolas" panose="020B0609020204030204" pitchFamily="49" charset="0"/>
                <a:cs typeface="Consolas" panose="020B0609020204030204" pitchFamily="49" charset="0"/>
              </a:rPr>
              <a:t>DEVICE_ID?dnet</a:t>
            </a:r>
            <a:r>
              <a:rPr lang="en-US" sz="2000" dirty="0">
                <a:solidFill>
                  <a:srgbClr val="00B050"/>
                </a:solidFill>
                <a:latin typeface="Consolas" panose="020B0609020204030204" pitchFamily="49" charset="0"/>
                <a:cs typeface="Consolas" panose="020B0609020204030204" pitchFamily="49" charset="0"/>
              </a:rPr>
              <a:t>=</a:t>
            </a:r>
            <a:r>
              <a:rPr lang="en-US" sz="2000" dirty="0" err="1">
                <a:solidFill>
                  <a:srgbClr val="00B050"/>
                </a:solidFill>
                <a:latin typeface="Consolas" panose="020B0609020204030204" pitchFamily="49" charset="0"/>
                <a:cs typeface="Consolas" panose="020B0609020204030204" pitchFamily="49" charset="0"/>
              </a:rPr>
              <a:t>NET_ID&amp;dadr</a:t>
            </a:r>
            <a:r>
              <a:rPr lang="en-US" sz="2000" dirty="0">
                <a:solidFill>
                  <a:srgbClr val="00B050"/>
                </a:solidFill>
                <a:latin typeface="Consolas" panose="020B0609020204030204" pitchFamily="49" charset="0"/>
                <a:cs typeface="Consolas" panose="020B0609020204030204" pitchFamily="49" charset="0"/>
              </a:rPr>
              <a:t>=MAC_ADDR`</a:t>
            </a:r>
          </a:p>
        </p:txBody>
      </p:sp>
      <p:grpSp>
        <p:nvGrpSpPr>
          <p:cNvPr id="29" name="Group 28">
            <a:extLst>
              <a:ext uri="{FF2B5EF4-FFF2-40B4-BE49-F238E27FC236}">
                <a16:creationId xmlns:a16="http://schemas.microsoft.com/office/drawing/2014/main" id="{3AEFD0EE-E0F7-D54E-B7E3-1891189EB159}"/>
              </a:ext>
            </a:extLst>
          </p:cNvPr>
          <p:cNvGrpSpPr/>
          <p:nvPr/>
        </p:nvGrpSpPr>
        <p:grpSpPr>
          <a:xfrm>
            <a:off x="1138059" y="4884651"/>
            <a:ext cx="10345436" cy="1812934"/>
            <a:chOff x="2013251" y="4833178"/>
            <a:chExt cx="10345436" cy="1812934"/>
          </a:xfrm>
        </p:grpSpPr>
        <p:sp>
          <p:nvSpPr>
            <p:cNvPr id="35" name="TextBox 34">
              <a:extLst>
                <a:ext uri="{FF2B5EF4-FFF2-40B4-BE49-F238E27FC236}">
                  <a16:creationId xmlns:a16="http://schemas.microsoft.com/office/drawing/2014/main" id="{ADB069C9-2D1D-244E-AC58-EB138777CE5A}"/>
                </a:ext>
              </a:extLst>
            </p:cNvPr>
            <p:cNvSpPr txBox="1"/>
            <p:nvPr/>
          </p:nvSpPr>
          <p:spPr>
            <a:xfrm>
              <a:off x="5385279" y="6093391"/>
              <a:ext cx="2232342" cy="349968"/>
            </a:xfrm>
            <a:prstGeom prst="rect">
              <a:avLst/>
            </a:prstGeom>
            <a:noFill/>
          </p:spPr>
          <p:txBody>
            <a:bodyPr wrap="none" rtlCol="0">
              <a:spAutoFit/>
            </a:bodyPr>
            <a:lstStyle/>
            <a:p>
              <a:r>
                <a:rPr lang="en-US" dirty="0"/>
                <a:t>BACnet IP Gateway</a:t>
              </a:r>
            </a:p>
          </p:txBody>
        </p:sp>
        <p:sp>
          <p:nvSpPr>
            <p:cNvPr id="38" name="TextBox 37">
              <a:extLst>
                <a:ext uri="{FF2B5EF4-FFF2-40B4-BE49-F238E27FC236}">
                  <a16:creationId xmlns:a16="http://schemas.microsoft.com/office/drawing/2014/main" id="{08B64AC2-7B42-F844-8625-D1684BDA6AB9}"/>
                </a:ext>
              </a:extLst>
            </p:cNvPr>
            <p:cNvSpPr txBox="1"/>
            <p:nvPr/>
          </p:nvSpPr>
          <p:spPr>
            <a:xfrm>
              <a:off x="5814784" y="4896683"/>
              <a:ext cx="1265090" cy="321306"/>
            </a:xfrm>
            <a:prstGeom prst="rect">
              <a:avLst/>
            </a:prstGeom>
            <a:noFill/>
          </p:spPr>
          <p:txBody>
            <a:bodyPr wrap="none" rtlCol="0">
              <a:spAutoFit/>
            </a:bodyPr>
            <a:lstStyle/>
            <a:p>
              <a:r>
                <a:rPr lang="en-US" sz="1600" dirty="0"/>
                <a:t>DEVICE_ID</a:t>
              </a:r>
            </a:p>
          </p:txBody>
        </p:sp>
        <p:cxnSp>
          <p:nvCxnSpPr>
            <p:cNvPr id="39" name="Straight Arrow Connector 38">
              <a:extLst>
                <a:ext uri="{FF2B5EF4-FFF2-40B4-BE49-F238E27FC236}">
                  <a16:creationId xmlns:a16="http://schemas.microsoft.com/office/drawing/2014/main" id="{41A60EC0-EAD9-874C-A6F7-541D362BCAA7}"/>
                </a:ext>
              </a:extLst>
            </p:cNvPr>
            <p:cNvCxnSpPr>
              <a:cxnSpLocks/>
            </p:cNvCxnSpPr>
            <p:nvPr/>
          </p:nvCxnSpPr>
          <p:spPr bwMode="auto">
            <a:xfrm>
              <a:off x="3166821" y="5645200"/>
              <a:ext cx="2486266" cy="0"/>
            </a:xfrm>
            <a:prstGeom prst="straightConnector1">
              <a:avLst/>
            </a:prstGeom>
            <a:solidFill>
              <a:srgbClr val="00B8FF"/>
            </a:solidFill>
            <a:ln w="25400" cap="flat" cmpd="sng" algn="ctr">
              <a:solidFill>
                <a:schemeClr val="tx1"/>
              </a:solidFill>
              <a:prstDash val="solid"/>
              <a:round/>
              <a:headEnd type="triangle" w="med" len="med"/>
              <a:tailEnd type="triangle"/>
            </a:ln>
            <a:effectLst/>
          </p:spPr>
        </p:cxnSp>
        <p:sp>
          <p:nvSpPr>
            <p:cNvPr id="40" name="TextBox 39">
              <a:extLst>
                <a:ext uri="{FF2B5EF4-FFF2-40B4-BE49-F238E27FC236}">
                  <a16:creationId xmlns:a16="http://schemas.microsoft.com/office/drawing/2014/main" id="{33843C87-9C78-2043-B23B-5AF57D957593}"/>
                </a:ext>
              </a:extLst>
            </p:cNvPr>
            <p:cNvSpPr txBox="1"/>
            <p:nvPr/>
          </p:nvSpPr>
          <p:spPr>
            <a:xfrm>
              <a:off x="3595687" y="5296164"/>
              <a:ext cx="1694182" cy="321306"/>
            </a:xfrm>
            <a:prstGeom prst="rect">
              <a:avLst/>
            </a:prstGeom>
            <a:noFill/>
          </p:spPr>
          <p:txBody>
            <a:bodyPr wrap="none" rtlCol="0">
              <a:spAutoFit/>
            </a:bodyPr>
            <a:lstStyle/>
            <a:p>
              <a:r>
                <a:rPr lang="en-US" sz="1600" dirty="0"/>
                <a:t>IP_ADDR:PORT</a:t>
              </a:r>
            </a:p>
          </p:txBody>
        </p:sp>
        <p:cxnSp>
          <p:nvCxnSpPr>
            <p:cNvPr id="41" name="Straight Arrow Connector 40">
              <a:extLst>
                <a:ext uri="{FF2B5EF4-FFF2-40B4-BE49-F238E27FC236}">
                  <a16:creationId xmlns:a16="http://schemas.microsoft.com/office/drawing/2014/main" id="{45B53B1C-309A-824C-B7D8-D07961F7E0AF}"/>
                </a:ext>
              </a:extLst>
            </p:cNvPr>
            <p:cNvCxnSpPr>
              <a:cxnSpLocks/>
            </p:cNvCxnSpPr>
            <p:nvPr/>
          </p:nvCxnSpPr>
          <p:spPr bwMode="auto">
            <a:xfrm>
              <a:off x="7284389" y="5617470"/>
              <a:ext cx="2486266" cy="0"/>
            </a:xfrm>
            <a:prstGeom prst="straightConnector1">
              <a:avLst/>
            </a:prstGeom>
            <a:solidFill>
              <a:srgbClr val="00B8FF"/>
            </a:solidFill>
            <a:ln w="25400" cap="flat" cmpd="sng" algn="ctr">
              <a:solidFill>
                <a:schemeClr val="tx1"/>
              </a:solidFill>
              <a:prstDash val="solid"/>
              <a:round/>
              <a:headEnd type="triangle" w="med" len="med"/>
              <a:tailEnd type="triangle"/>
            </a:ln>
            <a:effectLst/>
          </p:spPr>
        </p:cxnSp>
        <p:sp>
          <p:nvSpPr>
            <p:cNvPr id="42" name="TextBox 41">
              <a:extLst>
                <a:ext uri="{FF2B5EF4-FFF2-40B4-BE49-F238E27FC236}">
                  <a16:creationId xmlns:a16="http://schemas.microsoft.com/office/drawing/2014/main" id="{2C61DD43-F6D6-2A4C-935B-02E6F6981537}"/>
                </a:ext>
              </a:extLst>
            </p:cNvPr>
            <p:cNvSpPr txBox="1"/>
            <p:nvPr/>
          </p:nvSpPr>
          <p:spPr>
            <a:xfrm>
              <a:off x="8071307" y="5270939"/>
              <a:ext cx="912429" cy="321306"/>
            </a:xfrm>
            <a:prstGeom prst="rect">
              <a:avLst/>
            </a:prstGeom>
            <a:noFill/>
          </p:spPr>
          <p:txBody>
            <a:bodyPr wrap="none" rtlCol="0">
              <a:spAutoFit/>
            </a:bodyPr>
            <a:lstStyle/>
            <a:p>
              <a:r>
                <a:rPr lang="en-US" sz="1600" dirty="0"/>
                <a:t>NET_ID</a:t>
              </a:r>
            </a:p>
          </p:txBody>
        </p:sp>
        <p:sp>
          <p:nvSpPr>
            <p:cNvPr id="44" name="TextBox 43">
              <a:extLst>
                <a:ext uri="{FF2B5EF4-FFF2-40B4-BE49-F238E27FC236}">
                  <a16:creationId xmlns:a16="http://schemas.microsoft.com/office/drawing/2014/main" id="{B2B9B0BB-EDF7-0842-B0D5-E3DA4F8C5395}"/>
                </a:ext>
              </a:extLst>
            </p:cNvPr>
            <p:cNvSpPr txBox="1"/>
            <p:nvPr/>
          </p:nvSpPr>
          <p:spPr>
            <a:xfrm>
              <a:off x="9463087" y="6038510"/>
              <a:ext cx="2895600" cy="607602"/>
            </a:xfrm>
            <a:prstGeom prst="rect">
              <a:avLst/>
            </a:prstGeom>
            <a:noFill/>
          </p:spPr>
          <p:txBody>
            <a:bodyPr wrap="square" rtlCol="0">
              <a:spAutoFit/>
            </a:bodyPr>
            <a:lstStyle/>
            <a:p>
              <a:r>
                <a:rPr lang="en-US" dirty="0"/>
                <a:t>BACnet MSTP, BACnet Ethernet, or ARCNET</a:t>
              </a:r>
            </a:p>
          </p:txBody>
        </p:sp>
        <p:sp>
          <p:nvSpPr>
            <p:cNvPr id="45" name="TextBox 44">
              <a:extLst>
                <a:ext uri="{FF2B5EF4-FFF2-40B4-BE49-F238E27FC236}">
                  <a16:creationId xmlns:a16="http://schemas.microsoft.com/office/drawing/2014/main" id="{725BD4B3-F9A9-1341-BA60-52C4DA2D2081}"/>
                </a:ext>
              </a:extLst>
            </p:cNvPr>
            <p:cNvSpPr txBox="1"/>
            <p:nvPr/>
          </p:nvSpPr>
          <p:spPr>
            <a:xfrm>
              <a:off x="9996457" y="4833178"/>
              <a:ext cx="1332416" cy="321306"/>
            </a:xfrm>
            <a:prstGeom prst="rect">
              <a:avLst/>
            </a:prstGeom>
            <a:noFill/>
          </p:spPr>
          <p:txBody>
            <a:bodyPr wrap="none" rtlCol="0">
              <a:spAutoFit/>
            </a:bodyPr>
            <a:lstStyle/>
            <a:p>
              <a:r>
                <a:rPr lang="en-US" sz="1600" dirty="0"/>
                <a:t>MAC_ADDR</a:t>
              </a:r>
            </a:p>
          </p:txBody>
        </p:sp>
        <p:sp>
          <p:nvSpPr>
            <p:cNvPr id="46" name="TextBox 45">
              <a:extLst>
                <a:ext uri="{FF2B5EF4-FFF2-40B4-BE49-F238E27FC236}">
                  <a16:creationId xmlns:a16="http://schemas.microsoft.com/office/drawing/2014/main" id="{E3DB3F5F-0E30-7C49-AE8C-633691B021A4}"/>
                </a:ext>
              </a:extLst>
            </p:cNvPr>
            <p:cNvSpPr txBox="1"/>
            <p:nvPr/>
          </p:nvSpPr>
          <p:spPr>
            <a:xfrm>
              <a:off x="2013251" y="6068705"/>
              <a:ext cx="1172116" cy="349968"/>
            </a:xfrm>
            <a:prstGeom prst="rect">
              <a:avLst/>
            </a:prstGeom>
            <a:noFill/>
          </p:spPr>
          <p:txBody>
            <a:bodyPr wrap="none" rtlCol="0">
              <a:spAutoFit/>
            </a:bodyPr>
            <a:lstStyle/>
            <a:p>
              <a:r>
                <a:rPr lang="en-US" dirty="0"/>
                <a:t>SkySpark</a:t>
              </a:r>
            </a:p>
          </p:txBody>
        </p:sp>
        <p:pic>
          <p:nvPicPr>
            <p:cNvPr id="47" name="Picture 46">
              <a:extLst>
                <a:ext uri="{FF2B5EF4-FFF2-40B4-BE49-F238E27FC236}">
                  <a16:creationId xmlns:a16="http://schemas.microsoft.com/office/drawing/2014/main" id="{87A5F86E-A831-594F-902E-D76C4136B325}"/>
                </a:ext>
              </a:extLst>
            </p:cNvPr>
            <p:cNvPicPr>
              <a:picLocks noChangeAspect="1"/>
            </p:cNvPicPr>
            <p:nvPr/>
          </p:nvPicPr>
          <p:blipFill>
            <a:blip r:embed="rId5"/>
            <a:stretch>
              <a:fillRect/>
            </a:stretch>
          </p:blipFill>
          <p:spPr>
            <a:xfrm>
              <a:off x="2177617" y="5202472"/>
              <a:ext cx="783941" cy="802544"/>
            </a:xfrm>
            <a:prstGeom prst="rect">
              <a:avLst/>
            </a:prstGeom>
          </p:spPr>
        </p:pic>
        <p:pic>
          <p:nvPicPr>
            <p:cNvPr id="48" name="Graphic 47">
              <a:extLst>
                <a:ext uri="{FF2B5EF4-FFF2-40B4-BE49-F238E27FC236}">
                  <a16:creationId xmlns:a16="http://schemas.microsoft.com/office/drawing/2014/main" id="{937DCFF2-F21A-B44A-987B-31621CF8DCB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16710" y="5695272"/>
              <a:ext cx="446765" cy="446765"/>
            </a:xfrm>
            <a:prstGeom prst="rect">
              <a:avLst/>
            </a:prstGeom>
          </p:spPr>
        </p:pic>
        <p:pic>
          <p:nvPicPr>
            <p:cNvPr id="49" name="Graphic 48">
              <a:extLst>
                <a:ext uri="{FF2B5EF4-FFF2-40B4-BE49-F238E27FC236}">
                  <a16:creationId xmlns:a16="http://schemas.microsoft.com/office/drawing/2014/main" id="{F366B0BC-C2C5-D443-A0B2-479B5B0AF7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8645" y="5157909"/>
              <a:ext cx="997369" cy="997369"/>
            </a:xfrm>
            <a:prstGeom prst="rect">
              <a:avLst/>
            </a:prstGeom>
          </p:spPr>
        </p:pic>
        <p:pic>
          <p:nvPicPr>
            <p:cNvPr id="50" name="Graphic 49">
              <a:extLst>
                <a:ext uri="{FF2B5EF4-FFF2-40B4-BE49-F238E27FC236}">
                  <a16:creationId xmlns:a16="http://schemas.microsoft.com/office/drawing/2014/main" id="{05A698FC-074B-134E-8A61-2284B67CE6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3981" y="5103728"/>
              <a:ext cx="997369" cy="997369"/>
            </a:xfrm>
            <a:prstGeom prst="rect">
              <a:avLst/>
            </a:prstGeom>
          </p:spPr>
        </p:pic>
      </p:grpSp>
    </p:spTree>
    <p:extLst>
      <p:ext uri="{BB962C8B-B14F-4D97-AF65-F5344CB8AC3E}">
        <p14:creationId xmlns:p14="http://schemas.microsoft.com/office/powerpoint/2010/main" val="12860493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BACnet Connector Overview</a:t>
            </a:r>
          </a:p>
        </p:txBody>
      </p:sp>
      <p:sp>
        <p:nvSpPr>
          <p:cNvPr id="3074" name="Rectangle 2"/>
          <p:cNvSpPr>
            <a:spLocks noGrp="1" noChangeArrowheads="1"/>
          </p:cNvSpPr>
          <p:nvPr>
            <p:ph idx="1"/>
          </p:nvPr>
        </p:nvSpPr>
        <p:spPr/>
        <p:txBody>
          <a:bodyPr/>
          <a:lstStyle/>
          <a:p>
            <a:r>
              <a:rPr lang="en-US" dirty="0"/>
              <a:t>The BACnet protocol includes a device discovery capability that can simplify setting up connectors.</a:t>
            </a:r>
          </a:p>
          <a:p>
            <a:r>
              <a:rPr lang="en-US" dirty="0"/>
              <a:t>The BACnet IP protocol uses UDP as its transport protocol.  UDP does not guarantee delivery like TCP.  Busy networks could have dropped messages.</a:t>
            </a:r>
          </a:p>
          <a:p>
            <a:r>
              <a:rPr lang="en-US" dirty="0"/>
              <a:t>The Discovery mechanism leverages a UDP broadcast packet, which may not work across large networks.  If device discovery doesn’t find any devices, it may be necessary to set up the connectors manually.</a:t>
            </a:r>
          </a:p>
        </p:txBody>
      </p:sp>
      <p:sp>
        <p:nvSpPr>
          <p:cNvPr id="2" name="Slide Number Placeholder 1">
            <a:extLst>
              <a:ext uri="{FF2B5EF4-FFF2-40B4-BE49-F238E27FC236}">
                <a16:creationId xmlns:a16="http://schemas.microsoft.com/office/drawing/2014/main" id="{30E858C4-BF81-3441-B258-50B06C1697C1}"/>
              </a:ext>
            </a:extLst>
          </p:cNvPr>
          <p:cNvSpPr>
            <a:spLocks noGrp="1"/>
          </p:cNvSpPr>
          <p:nvPr>
            <p:ph type="sldNum" sz="quarter" idx="10"/>
          </p:nvPr>
        </p:nvSpPr>
        <p:spPr/>
        <p:txBody>
          <a:bodyPr/>
          <a:lstStyle/>
          <a:p>
            <a:fld id="{883367F5-4E0A-4145-89EF-EB14BF69BB05}" type="slidenum">
              <a:rPr lang="en-US" smtClean="0"/>
              <a:t>34</a:t>
            </a:fld>
            <a:endParaRPr lang="en-US"/>
          </a:p>
        </p:txBody>
      </p:sp>
      <p:sp>
        <p:nvSpPr>
          <p:cNvPr id="10" name="Rectangle 2">
            <a:extLst>
              <a:ext uri="{FF2B5EF4-FFF2-40B4-BE49-F238E27FC236}">
                <a16:creationId xmlns:a16="http://schemas.microsoft.com/office/drawing/2014/main" id="{53A2B348-7BAB-AA4A-AC1A-8F43964870D7}"/>
              </a:ext>
            </a:extLst>
          </p:cNvPr>
          <p:cNvSpPr txBox="1">
            <a:spLocks noChangeArrowheads="1"/>
          </p:cNvSpPr>
          <p:nvPr/>
        </p:nvSpPr>
        <p:spPr bwMode="auto">
          <a:xfrm>
            <a:off x="-1" y="6675437"/>
            <a:ext cx="13349287" cy="411163"/>
          </a:xfrm>
          <a:prstGeom prst="rect">
            <a:avLst/>
          </a:prstGeom>
          <a:noFill/>
          <a:ln w="9525">
            <a:noFill/>
            <a:round/>
            <a:headEnd/>
            <a:tailEnd/>
          </a:ln>
          <a:effectLst/>
        </p:spPr>
        <p:txBody>
          <a:bodyPr vert="horz" wrap="square" lIns="0" tIns="28224" rIns="0" bIns="0" numCol="1" anchor="t" anchorCtr="0" compatLnSpc="1">
            <a:prstTxWarp prst="textNoShape">
              <a:avLst/>
            </a:prstTxWarp>
          </a:bodyPr>
          <a:lst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107950" indent="0" algn="ct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latin typeface="Avenir Book" panose="02000503020000020003" pitchFamily="2" charset="0"/>
              </a:rPr>
              <a:t>BACnet Connector Documentation: </a:t>
            </a:r>
            <a:r>
              <a:rPr lang="en-US" sz="2400" u="sng" kern="0" dirty="0">
                <a:solidFill>
                  <a:srgbClr val="3557E0"/>
                </a:solidFill>
                <a:latin typeface="Avenir Book" panose="02000503020000020003" pitchFamily="2" charset="0"/>
              </a:rPr>
              <a:t>https://</a:t>
            </a:r>
            <a:r>
              <a:rPr lang="en-US" sz="2400" u="sng" kern="0" dirty="0" err="1">
                <a:solidFill>
                  <a:srgbClr val="3557E0"/>
                </a:solidFill>
                <a:latin typeface="Avenir Book" panose="02000503020000020003" pitchFamily="2" charset="0"/>
              </a:rPr>
              <a:t>skyfoundry.com</a:t>
            </a:r>
            <a:r>
              <a:rPr lang="en-US" sz="2400" u="sng" kern="0" dirty="0">
                <a:solidFill>
                  <a:srgbClr val="3557E0"/>
                </a:solidFill>
                <a:latin typeface="Avenir Book" panose="02000503020000020003" pitchFamily="2" charset="0"/>
              </a:rPr>
              <a:t>/doc/</a:t>
            </a:r>
            <a:r>
              <a:rPr lang="en-US" sz="2400" u="sng" kern="0" dirty="0" err="1">
                <a:solidFill>
                  <a:srgbClr val="3557E0"/>
                </a:solidFill>
                <a:latin typeface="Avenir Book" panose="02000503020000020003" pitchFamily="2" charset="0"/>
              </a:rPr>
              <a:t>ext-bacnet</a:t>
            </a:r>
            <a:r>
              <a:rPr lang="en-US" sz="2400" u="sng" kern="0" dirty="0">
                <a:solidFill>
                  <a:srgbClr val="3557E0"/>
                </a:solidFill>
                <a:latin typeface="Avenir Book" panose="02000503020000020003" pitchFamily="2" charset="0"/>
              </a:rPr>
              <a:t>/</a:t>
            </a:r>
            <a:r>
              <a:rPr lang="en-US" sz="2400" u="sng" kern="0" dirty="0" err="1">
                <a:solidFill>
                  <a:srgbClr val="3557E0"/>
                </a:solidFill>
                <a:latin typeface="Avenir Book" panose="02000503020000020003" pitchFamily="2" charset="0"/>
              </a:rPr>
              <a:t>doc#overview</a:t>
            </a:r>
            <a:endParaRPr lang="en-US" sz="2400" u="sng" kern="0" dirty="0">
              <a:solidFill>
                <a:srgbClr val="3557E0"/>
              </a:solidFill>
              <a:latin typeface="Avenir Book" panose="02000503020000020003" pitchFamily="2" charset="0"/>
            </a:endParaRPr>
          </a:p>
        </p:txBody>
      </p:sp>
    </p:spTree>
    <p:extLst>
      <p:ext uri="{BB962C8B-B14F-4D97-AF65-F5344CB8AC3E}">
        <p14:creationId xmlns:p14="http://schemas.microsoft.com/office/powerpoint/2010/main" val="3627269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p:txBody>
          <a:bodyPr/>
          <a:lstStyle/>
          <a:p>
            <a:r>
              <a:rPr lang="en-US" dirty="0"/>
              <a:t>Discovering and Binding to BACnet IP device points</a:t>
            </a:r>
          </a:p>
        </p:txBody>
      </p:sp>
      <p:pic>
        <p:nvPicPr>
          <p:cNvPr id="4" name="Picture 3">
            <a:extLst>
              <a:ext uri="{FF2B5EF4-FFF2-40B4-BE49-F238E27FC236}">
                <a16:creationId xmlns:a16="http://schemas.microsoft.com/office/drawing/2014/main" id="{C2330FA8-F139-D94D-875C-653C1EFB9DA4}"/>
              </a:ext>
            </a:extLst>
          </p:cNvPr>
          <p:cNvPicPr>
            <a:picLocks noChangeAspect="1"/>
          </p:cNvPicPr>
          <p:nvPr/>
        </p:nvPicPr>
        <p:blipFill>
          <a:blip r:embed="rId2"/>
          <a:stretch>
            <a:fillRect/>
          </a:stretch>
        </p:blipFill>
        <p:spPr>
          <a:xfrm>
            <a:off x="590741" y="3362352"/>
            <a:ext cx="1374447" cy="1645224"/>
          </a:xfrm>
          <a:prstGeom prst="rect">
            <a:avLst/>
          </a:prstGeom>
        </p:spPr>
      </p:pic>
    </p:spTree>
    <p:extLst>
      <p:ext uri="{BB962C8B-B14F-4D97-AF65-F5344CB8AC3E}">
        <p14:creationId xmlns:p14="http://schemas.microsoft.com/office/powerpoint/2010/main" val="113817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p:txBody>
          <a:bodyPr/>
          <a:lstStyle/>
          <a:p>
            <a:r>
              <a:rPr lang="en-US" dirty="0"/>
              <a:t>Monitor App</a:t>
            </a:r>
          </a:p>
        </p:txBody>
      </p:sp>
      <p:pic>
        <p:nvPicPr>
          <p:cNvPr id="5" name="Graphic 4">
            <a:extLst>
              <a:ext uri="{FF2B5EF4-FFF2-40B4-BE49-F238E27FC236}">
                <a16:creationId xmlns:a16="http://schemas.microsoft.com/office/drawing/2014/main" id="{A496AFE0-9B0F-4B4A-AB07-591090118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087" y="3779837"/>
            <a:ext cx="819945" cy="819945"/>
          </a:xfrm>
          <a:prstGeom prst="rect">
            <a:avLst/>
          </a:prstGeom>
        </p:spPr>
      </p:pic>
    </p:spTree>
    <p:extLst>
      <p:ext uri="{BB962C8B-B14F-4D97-AF65-F5344CB8AC3E}">
        <p14:creationId xmlns:p14="http://schemas.microsoft.com/office/powerpoint/2010/main" val="1086750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Monitor App</a:t>
            </a:r>
          </a:p>
        </p:txBody>
      </p:sp>
      <p:sp>
        <p:nvSpPr>
          <p:cNvPr id="3074" name="Rectangle 2"/>
          <p:cNvSpPr>
            <a:spLocks noGrp="1" noChangeArrowheads="1"/>
          </p:cNvSpPr>
          <p:nvPr>
            <p:ph idx="1"/>
          </p:nvPr>
        </p:nvSpPr>
        <p:spPr/>
        <p:txBody>
          <a:bodyPr/>
          <a:lstStyle/>
          <a:p>
            <a:r>
              <a:rPr lang="en-US" dirty="0"/>
              <a:t>Go to the </a:t>
            </a:r>
            <a:r>
              <a:rPr lang="en-US" dirty="0">
                <a:solidFill>
                  <a:schemeClr val="accent2"/>
                </a:solidFill>
              </a:rPr>
              <a:t>Monitor</a:t>
            </a:r>
            <a:r>
              <a:rPr lang="en-US" dirty="0"/>
              <a:t> app.</a:t>
            </a:r>
          </a:p>
          <a:p>
            <a:r>
              <a:rPr lang="en-US" dirty="0"/>
              <a:t>Add </a:t>
            </a:r>
            <a:r>
              <a:rPr lang="en-US" dirty="0">
                <a:solidFill>
                  <a:srgbClr val="00B050"/>
                </a:solidFill>
              </a:rPr>
              <a:t>point</a:t>
            </a:r>
            <a:r>
              <a:rPr lang="en-US" dirty="0"/>
              <a:t> records to view </a:t>
            </a:r>
            <a:r>
              <a:rPr lang="en-US" dirty="0" err="1">
                <a:solidFill>
                  <a:srgbClr val="00B050"/>
                </a:solidFill>
              </a:rPr>
              <a:t>curVal</a:t>
            </a:r>
            <a:r>
              <a:rPr lang="en-US" dirty="0">
                <a:solidFill>
                  <a:srgbClr val="00B050"/>
                </a:solidFill>
              </a:rPr>
              <a:t> </a:t>
            </a:r>
            <a:r>
              <a:rPr lang="en-US" dirty="0"/>
              <a:t>updates.</a:t>
            </a:r>
          </a:p>
          <a:p>
            <a:pPr lvl="1"/>
            <a:r>
              <a:rPr lang="en-US" dirty="0"/>
              <a:t>Connectors</a:t>
            </a:r>
          </a:p>
          <a:p>
            <a:pPr lvl="1"/>
            <a:r>
              <a:rPr lang="en-US" dirty="0"/>
              <a:t>Weather</a:t>
            </a:r>
          </a:p>
          <a:p>
            <a:pPr lvl="1"/>
            <a:endParaRPr lang="en-US" dirty="0"/>
          </a:p>
        </p:txBody>
      </p:sp>
      <p:pic>
        <p:nvPicPr>
          <p:cNvPr id="4" name="Picture 3">
            <a:extLst>
              <a:ext uri="{FF2B5EF4-FFF2-40B4-BE49-F238E27FC236}">
                <a16:creationId xmlns:a16="http://schemas.microsoft.com/office/drawing/2014/main" id="{719268C2-87E1-F74A-A0CC-64122004D12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70271" y="1832398"/>
            <a:ext cx="6331403" cy="4227510"/>
          </a:xfrm>
          <a:prstGeom prst="rect">
            <a:avLst/>
          </a:prstGeom>
          <a:ln>
            <a:solidFill>
              <a:schemeClr val="tx1"/>
            </a:solidFill>
          </a:ln>
        </p:spPr>
      </p:pic>
      <p:grpSp>
        <p:nvGrpSpPr>
          <p:cNvPr id="9" name="Group 8">
            <a:extLst>
              <a:ext uri="{FF2B5EF4-FFF2-40B4-BE49-F238E27FC236}">
                <a16:creationId xmlns:a16="http://schemas.microsoft.com/office/drawing/2014/main" id="{BFDBD5C3-2EF6-0C42-BCFB-153D47E27C4A}"/>
              </a:ext>
            </a:extLst>
          </p:cNvPr>
          <p:cNvGrpSpPr/>
          <p:nvPr/>
        </p:nvGrpSpPr>
        <p:grpSpPr>
          <a:xfrm>
            <a:off x="12318980" y="185484"/>
            <a:ext cx="954107" cy="1134918"/>
            <a:chOff x="12318980" y="185484"/>
            <a:chExt cx="954107" cy="1134918"/>
          </a:xfrm>
        </p:grpSpPr>
        <p:pic>
          <p:nvPicPr>
            <p:cNvPr id="7" name="Graphic 6">
              <a:extLst>
                <a:ext uri="{FF2B5EF4-FFF2-40B4-BE49-F238E27FC236}">
                  <a16:creationId xmlns:a16="http://schemas.microsoft.com/office/drawing/2014/main" id="{8DE28680-0706-FA41-BF04-1E49112301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52523" y="185484"/>
              <a:ext cx="819945" cy="819945"/>
            </a:xfrm>
            <a:prstGeom prst="rect">
              <a:avLst/>
            </a:prstGeom>
          </p:spPr>
        </p:pic>
        <p:sp>
          <p:nvSpPr>
            <p:cNvPr id="8" name="TextBox 7">
              <a:extLst>
                <a:ext uri="{FF2B5EF4-FFF2-40B4-BE49-F238E27FC236}">
                  <a16:creationId xmlns:a16="http://schemas.microsoft.com/office/drawing/2014/main" id="{B6C2DD51-818C-4746-882D-3EAEFA3EC8C6}"/>
                </a:ext>
              </a:extLst>
            </p:cNvPr>
            <p:cNvSpPr txBox="1"/>
            <p:nvPr/>
          </p:nvSpPr>
          <p:spPr>
            <a:xfrm>
              <a:off x="12318980" y="970434"/>
              <a:ext cx="954107" cy="349968"/>
            </a:xfrm>
            <a:prstGeom prst="rect">
              <a:avLst/>
            </a:prstGeom>
            <a:noFill/>
          </p:spPr>
          <p:txBody>
            <a:bodyPr wrap="none" rtlCol="0">
              <a:spAutoFit/>
            </a:bodyPr>
            <a:lstStyle/>
            <a:p>
              <a:r>
                <a:rPr lang="en-US" dirty="0"/>
                <a:t>Monitor</a:t>
              </a:r>
            </a:p>
          </p:txBody>
        </p:sp>
      </p:grpSp>
      <p:sp>
        <p:nvSpPr>
          <p:cNvPr id="2" name="Slide Number Placeholder 1">
            <a:extLst>
              <a:ext uri="{FF2B5EF4-FFF2-40B4-BE49-F238E27FC236}">
                <a16:creationId xmlns:a16="http://schemas.microsoft.com/office/drawing/2014/main" id="{30E858C4-BF81-3441-B258-50B06C1697C1}"/>
              </a:ext>
            </a:extLst>
          </p:cNvPr>
          <p:cNvSpPr>
            <a:spLocks noGrp="1"/>
          </p:cNvSpPr>
          <p:nvPr>
            <p:ph type="sldNum" sz="quarter" idx="10"/>
          </p:nvPr>
        </p:nvSpPr>
        <p:spPr/>
        <p:txBody>
          <a:bodyPr/>
          <a:lstStyle/>
          <a:p>
            <a:fld id="{883367F5-4E0A-4145-89EF-EB14BF69BB05}" type="slidenum">
              <a:rPr lang="en-US" smtClean="0"/>
              <a:t>37</a:t>
            </a:fld>
            <a:endParaRPr lang="en-US"/>
          </a:p>
        </p:txBody>
      </p:sp>
    </p:spTree>
    <p:extLst>
      <p:ext uri="{BB962C8B-B14F-4D97-AF65-F5344CB8AC3E}">
        <p14:creationId xmlns:p14="http://schemas.microsoft.com/office/powerpoint/2010/main" val="33312407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Configure Default View for Monitor App</a:t>
            </a:r>
          </a:p>
        </p:txBody>
      </p:sp>
      <p:sp>
        <p:nvSpPr>
          <p:cNvPr id="3074" name="Rectangle 2"/>
          <p:cNvSpPr>
            <a:spLocks noGrp="1" noChangeArrowheads="1"/>
          </p:cNvSpPr>
          <p:nvPr>
            <p:ph idx="1"/>
          </p:nvPr>
        </p:nvSpPr>
        <p:spPr/>
        <p:txBody>
          <a:bodyPr/>
          <a:lstStyle/>
          <a:p>
            <a:r>
              <a:rPr lang="en-US" dirty="0"/>
              <a:t>After adding points to the </a:t>
            </a:r>
            <a:r>
              <a:rPr lang="en-US" dirty="0">
                <a:solidFill>
                  <a:schemeClr val="accent2"/>
                </a:solidFill>
              </a:rPr>
              <a:t>Monitor</a:t>
            </a:r>
            <a:r>
              <a:rPr lang="en-US" dirty="0"/>
              <a:t> app, click the star in the upper right-hand part of the screen to open the </a:t>
            </a:r>
            <a:r>
              <a:rPr lang="en-US" dirty="0">
                <a:solidFill>
                  <a:schemeClr val="accent2"/>
                </a:solidFill>
              </a:rPr>
              <a:t>Favorites</a:t>
            </a:r>
            <a:r>
              <a:rPr lang="en-US" dirty="0"/>
              <a:t> menu.</a:t>
            </a:r>
          </a:p>
          <a:p>
            <a:r>
              <a:rPr lang="en-US" dirty="0"/>
              <a:t>Select </a:t>
            </a:r>
            <a:r>
              <a:rPr lang="en-US" dirty="0">
                <a:solidFill>
                  <a:schemeClr val="accent2"/>
                </a:solidFill>
              </a:rPr>
              <a:t>Set as View Default</a:t>
            </a:r>
            <a:r>
              <a:rPr lang="en-US" dirty="0"/>
              <a:t>.</a:t>
            </a:r>
          </a:p>
          <a:p>
            <a:r>
              <a:rPr lang="en-US" dirty="0"/>
              <a:t>Open a different app, then open the </a:t>
            </a:r>
            <a:r>
              <a:rPr lang="en-US" dirty="0">
                <a:solidFill>
                  <a:schemeClr val="accent2"/>
                </a:solidFill>
              </a:rPr>
              <a:t>Monitor</a:t>
            </a:r>
            <a:r>
              <a:rPr lang="en-US" dirty="0"/>
              <a:t> app again to see the previously configured points are displayed by default.</a:t>
            </a:r>
          </a:p>
        </p:txBody>
      </p:sp>
      <p:pic>
        <p:nvPicPr>
          <p:cNvPr id="6" name="Picture 5">
            <a:extLst>
              <a:ext uri="{FF2B5EF4-FFF2-40B4-BE49-F238E27FC236}">
                <a16:creationId xmlns:a16="http://schemas.microsoft.com/office/drawing/2014/main" id="{637393C1-DEE2-DD49-B0AB-94893921A46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158287" y="1874837"/>
            <a:ext cx="3048000" cy="2019300"/>
          </a:xfrm>
          <a:prstGeom prst="rect">
            <a:avLst/>
          </a:prstGeom>
        </p:spPr>
      </p:pic>
      <p:sp>
        <p:nvSpPr>
          <p:cNvPr id="10" name="Oval 9">
            <a:extLst>
              <a:ext uri="{FF2B5EF4-FFF2-40B4-BE49-F238E27FC236}">
                <a16:creationId xmlns:a16="http://schemas.microsoft.com/office/drawing/2014/main" id="{F45F32ED-2555-984B-A627-DD204B8950EE}"/>
              </a:ext>
            </a:extLst>
          </p:cNvPr>
          <p:cNvSpPr/>
          <p:nvPr/>
        </p:nvSpPr>
        <p:spPr bwMode="auto">
          <a:xfrm>
            <a:off x="9594690" y="3398837"/>
            <a:ext cx="2175193"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9" name="Group 8">
            <a:extLst>
              <a:ext uri="{FF2B5EF4-FFF2-40B4-BE49-F238E27FC236}">
                <a16:creationId xmlns:a16="http://schemas.microsoft.com/office/drawing/2014/main" id="{9E2C3F44-4420-1A42-8C66-84D0484B0B97}"/>
              </a:ext>
            </a:extLst>
          </p:cNvPr>
          <p:cNvGrpSpPr/>
          <p:nvPr/>
        </p:nvGrpSpPr>
        <p:grpSpPr>
          <a:xfrm>
            <a:off x="12318980" y="185484"/>
            <a:ext cx="954107" cy="1134918"/>
            <a:chOff x="12318980" y="185484"/>
            <a:chExt cx="954107" cy="1134918"/>
          </a:xfrm>
        </p:grpSpPr>
        <p:pic>
          <p:nvPicPr>
            <p:cNvPr id="11" name="Graphic 10">
              <a:extLst>
                <a:ext uri="{FF2B5EF4-FFF2-40B4-BE49-F238E27FC236}">
                  <a16:creationId xmlns:a16="http://schemas.microsoft.com/office/drawing/2014/main" id="{E5B7C122-22D6-5A40-ABAD-EC2D0595C5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352523" y="185484"/>
              <a:ext cx="819945" cy="819945"/>
            </a:xfrm>
            <a:prstGeom prst="rect">
              <a:avLst/>
            </a:prstGeom>
          </p:spPr>
        </p:pic>
        <p:sp>
          <p:nvSpPr>
            <p:cNvPr id="12" name="TextBox 11">
              <a:extLst>
                <a:ext uri="{FF2B5EF4-FFF2-40B4-BE49-F238E27FC236}">
                  <a16:creationId xmlns:a16="http://schemas.microsoft.com/office/drawing/2014/main" id="{A95152F0-82BE-0047-8C51-E81E795C38C7}"/>
                </a:ext>
              </a:extLst>
            </p:cNvPr>
            <p:cNvSpPr txBox="1"/>
            <p:nvPr/>
          </p:nvSpPr>
          <p:spPr>
            <a:xfrm>
              <a:off x="12318980" y="970434"/>
              <a:ext cx="954107" cy="349968"/>
            </a:xfrm>
            <a:prstGeom prst="rect">
              <a:avLst/>
            </a:prstGeom>
            <a:noFill/>
          </p:spPr>
          <p:txBody>
            <a:bodyPr wrap="none" rtlCol="0">
              <a:spAutoFit/>
            </a:bodyPr>
            <a:lstStyle/>
            <a:p>
              <a:r>
                <a:rPr lang="en-US" dirty="0"/>
                <a:t>Monitor</a:t>
              </a:r>
            </a:p>
          </p:txBody>
        </p:sp>
      </p:grpSp>
      <p:sp>
        <p:nvSpPr>
          <p:cNvPr id="2" name="Slide Number Placeholder 1">
            <a:extLst>
              <a:ext uri="{FF2B5EF4-FFF2-40B4-BE49-F238E27FC236}">
                <a16:creationId xmlns:a16="http://schemas.microsoft.com/office/drawing/2014/main" id="{1E0BF859-C3BD-C643-B50F-F1C703A86A4C}"/>
              </a:ext>
            </a:extLst>
          </p:cNvPr>
          <p:cNvSpPr>
            <a:spLocks noGrp="1"/>
          </p:cNvSpPr>
          <p:nvPr>
            <p:ph type="sldNum" sz="quarter" idx="10"/>
          </p:nvPr>
        </p:nvSpPr>
        <p:spPr/>
        <p:txBody>
          <a:bodyPr/>
          <a:lstStyle/>
          <a:p>
            <a:fld id="{883367F5-4E0A-4145-89EF-EB14BF69BB05}" type="slidenum">
              <a:rPr lang="en-US" smtClean="0"/>
              <a:t>38</a:t>
            </a:fld>
            <a:endParaRPr lang="en-US"/>
          </a:p>
        </p:txBody>
      </p:sp>
    </p:spTree>
    <p:extLst>
      <p:ext uri="{BB962C8B-B14F-4D97-AF65-F5344CB8AC3E}">
        <p14:creationId xmlns:p14="http://schemas.microsoft.com/office/powerpoint/2010/main" val="39276190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FD44B-E237-364C-B3A7-379E18BEFE1F}"/>
              </a:ext>
            </a:extLst>
          </p:cNvPr>
          <p:cNvSpPr>
            <a:spLocks noGrp="1"/>
          </p:cNvSpPr>
          <p:nvPr>
            <p:ph type="body" sz="quarter" idx="10"/>
          </p:nvPr>
        </p:nvSpPr>
        <p:spPr/>
        <p:txBody>
          <a:bodyPr/>
          <a:lstStyle/>
          <a:p>
            <a:r>
              <a:rPr lang="en-US" dirty="0"/>
              <a:t>End of Module 3</a:t>
            </a:r>
          </a:p>
        </p:txBody>
      </p:sp>
    </p:spTree>
    <p:extLst>
      <p:ext uri="{BB962C8B-B14F-4D97-AF65-F5344CB8AC3E}">
        <p14:creationId xmlns:p14="http://schemas.microsoft.com/office/powerpoint/2010/main" val="2573013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Protocols</a:t>
            </a:r>
          </a:p>
        </p:txBody>
      </p:sp>
      <p:sp>
        <p:nvSpPr>
          <p:cNvPr id="3074" name="Rectangle 2"/>
          <p:cNvSpPr>
            <a:spLocks noGrp="1" noChangeArrowheads="1"/>
          </p:cNvSpPr>
          <p:nvPr>
            <p:ph idx="1"/>
          </p:nvPr>
        </p:nvSpPr>
        <p:spPr/>
        <p:txBody>
          <a:bodyPr/>
          <a:lstStyle/>
          <a:p>
            <a:r>
              <a:rPr lang="en-US" dirty="0"/>
              <a:t>A protocol is the language that a device speaks and SkySpark can speak the same language using a </a:t>
            </a:r>
            <a:r>
              <a:rPr lang="en-US" dirty="0">
                <a:solidFill>
                  <a:schemeClr val="accent2"/>
                </a:solidFill>
              </a:rPr>
              <a:t>Connector</a:t>
            </a:r>
            <a:r>
              <a:rPr lang="en-US" dirty="0"/>
              <a:t>.</a:t>
            </a:r>
          </a:p>
          <a:p>
            <a:r>
              <a:rPr lang="en-US" dirty="0"/>
              <a:t>SkySpark can connect to several protocols including: </a:t>
            </a:r>
          </a:p>
          <a:p>
            <a:pPr lvl="1"/>
            <a:r>
              <a:rPr lang="en-US" dirty="0" err="1"/>
              <a:t>Bacnet</a:t>
            </a:r>
            <a:r>
              <a:rPr lang="en-US" dirty="0"/>
              <a:t> IP</a:t>
            </a:r>
          </a:p>
          <a:p>
            <a:pPr lvl="1"/>
            <a:r>
              <a:rPr lang="en-US" dirty="0"/>
              <a:t>Haystack</a:t>
            </a:r>
          </a:p>
          <a:p>
            <a:pPr lvl="1"/>
            <a:r>
              <a:rPr lang="en-US" dirty="0"/>
              <a:t>Modbus TCP</a:t>
            </a:r>
          </a:p>
          <a:p>
            <a:pPr lvl="1"/>
            <a:r>
              <a:rPr lang="en-US" dirty="0"/>
              <a:t>OPC UA</a:t>
            </a:r>
          </a:p>
          <a:p>
            <a:pPr lvl="1"/>
            <a:r>
              <a:rPr lang="en-US" dirty="0"/>
              <a:t>Sedona</a:t>
            </a:r>
          </a:p>
          <a:p>
            <a:pPr lvl="1"/>
            <a:r>
              <a:rPr lang="en-US" dirty="0"/>
              <a:t>SNMP</a:t>
            </a:r>
          </a:p>
          <a:p>
            <a:pPr lvl="1"/>
            <a:r>
              <a:rPr lang="en-US" dirty="0"/>
              <a:t>SQL via JDBC</a:t>
            </a:r>
          </a:p>
          <a:p>
            <a:pPr lvl="1"/>
            <a:r>
              <a:rPr lang="en-US" dirty="0"/>
              <a:t>MQTT</a:t>
            </a:r>
          </a:p>
        </p:txBody>
      </p:sp>
      <p:sp>
        <p:nvSpPr>
          <p:cNvPr id="2" name="Slide Number Placeholder 1">
            <a:extLst>
              <a:ext uri="{FF2B5EF4-FFF2-40B4-BE49-F238E27FC236}">
                <a16:creationId xmlns:a16="http://schemas.microsoft.com/office/drawing/2014/main" id="{96D8DF56-1B92-B744-8EE9-AEEA33E81436}"/>
              </a:ext>
            </a:extLst>
          </p:cNvPr>
          <p:cNvSpPr>
            <a:spLocks noGrp="1"/>
          </p:cNvSpPr>
          <p:nvPr>
            <p:ph type="sldNum" sz="quarter" idx="10"/>
          </p:nvPr>
        </p:nvSpPr>
        <p:spPr/>
        <p:txBody>
          <a:bodyPr/>
          <a:lstStyle/>
          <a:p>
            <a:fld id="{883367F5-4E0A-4145-89EF-EB14BF69BB05}" type="slidenum">
              <a:rPr lang="en-US" smtClean="0"/>
              <a:pPr/>
              <a:t>4</a:t>
            </a:fld>
            <a:endParaRPr lang="en-US"/>
          </a:p>
        </p:txBody>
      </p:sp>
      <p:pic>
        <p:nvPicPr>
          <p:cNvPr id="5" name="Picture 4">
            <a:extLst>
              <a:ext uri="{FF2B5EF4-FFF2-40B4-BE49-F238E27FC236}">
                <a16:creationId xmlns:a16="http://schemas.microsoft.com/office/drawing/2014/main" id="{FBB3E36E-EB2D-534C-BA7F-F755FF7E1B16}"/>
              </a:ext>
            </a:extLst>
          </p:cNvPr>
          <p:cNvPicPr>
            <a:picLocks noChangeAspect="1"/>
          </p:cNvPicPr>
          <p:nvPr/>
        </p:nvPicPr>
        <p:blipFill>
          <a:blip r:embed="rId3"/>
          <a:stretch>
            <a:fillRect/>
          </a:stretch>
        </p:blipFill>
        <p:spPr>
          <a:xfrm>
            <a:off x="6719887" y="3426522"/>
            <a:ext cx="6429259" cy="3298126"/>
          </a:xfrm>
          <a:prstGeom prst="rect">
            <a:avLst/>
          </a:prstGeom>
          <a:ln>
            <a:solidFill>
              <a:schemeClr val="tx1"/>
            </a:solidFill>
          </a:ln>
          <a:effectLst>
            <a:outerShdw blurRad="50800" dist="38100" dir="5400000" sx="104000" sy="104000" algn="t" rotWithShape="0">
              <a:schemeClr val="bg1">
                <a:lumMod val="50000"/>
                <a:alpha val="40000"/>
              </a:schemeClr>
            </a:outerShdw>
          </a:effectLst>
        </p:spPr>
      </p:pic>
    </p:spTree>
    <p:extLst>
      <p:ext uri="{BB962C8B-B14F-4D97-AF65-F5344CB8AC3E}">
        <p14:creationId xmlns:p14="http://schemas.microsoft.com/office/powerpoint/2010/main" val="13656290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8C413D-175E-9C45-B9E7-8F044C817050}"/>
              </a:ext>
            </a:extLst>
          </p:cNvPr>
          <p:cNvSpPr>
            <a:spLocks noGrp="1"/>
          </p:cNvSpPr>
          <p:nvPr>
            <p:ph type="body" sz="quarter" idx="10"/>
          </p:nvPr>
        </p:nvSpPr>
        <p:spPr/>
        <p:txBody>
          <a:bodyPr/>
          <a:lstStyle/>
          <a:p>
            <a:r>
              <a:rPr lang="en-US" dirty="0"/>
              <a:t>Setting up a Haystack Connector</a:t>
            </a:r>
          </a:p>
        </p:txBody>
      </p:sp>
    </p:spTree>
    <p:extLst>
      <p:ext uri="{BB962C8B-B14F-4D97-AF65-F5344CB8AC3E}">
        <p14:creationId xmlns:p14="http://schemas.microsoft.com/office/powerpoint/2010/main" val="787324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7ED3E2-2AC7-0B45-A8DB-E64F2B77071B}"/>
              </a:ext>
            </a:extLst>
          </p:cNvPr>
          <p:cNvSpPr>
            <a:spLocks noGrp="1"/>
          </p:cNvSpPr>
          <p:nvPr>
            <p:ph type="title"/>
          </p:nvPr>
        </p:nvSpPr>
        <p:spPr/>
        <p:txBody>
          <a:bodyPr/>
          <a:lstStyle/>
          <a:p>
            <a:r>
              <a:rPr lang="en-US" dirty="0"/>
              <a:t>Haystack REST API</a:t>
            </a:r>
          </a:p>
        </p:txBody>
      </p:sp>
      <p:sp>
        <p:nvSpPr>
          <p:cNvPr id="7" name="Content Placeholder 6">
            <a:extLst>
              <a:ext uri="{FF2B5EF4-FFF2-40B4-BE49-F238E27FC236}">
                <a16:creationId xmlns:a16="http://schemas.microsoft.com/office/drawing/2014/main" id="{EC6575C6-CEE7-D14C-835E-A8794AAB3AB4}"/>
              </a:ext>
            </a:extLst>
          </p:cNvPr>
          <p:cNvSpPr>
            <a:spLocks noGrp="1"/>
          </p:cNvSpPr>
          <p:nvPr>
            <p:ph idx="1"/>
          </p:nvPr>
        </p:nvSpPr>
        <p:spPr/>
        <p:txBody>
          <a:bodyPr/>
          <a:lstStyle/>
          <a:p>
            <a:r>
              <a:rPr lang="en-US" dirty="0"/>
              <a:t>Haystack is not simply an industry standard for applying meaning to data from the Internet of Things.</a:t>
            </a:r>
          </a:p>
          <a:p>
            <a:r>
              <a:rPr lang="en-US" dirty="0"/>
              <a:t>Project Haystack also defines a REST API, which is a simple mechanism to exchange haystack tagged data over HTTP.</a:t>
            </a:r>
          </a:p>
          <a:p>
            <a:r>
              <a:rPr lang="en-US" dirty="0"/>
              <a:t>Each SkySpark host is also a Haystack server allowing data to be accessed using the same open REST API.</a:t>
            </a:r>
          </a:p>
          <a:p>
            <a:r>
              <a:rPr lang="en-US" dirty="0"/>
              <a:t>The SkySpark Haystack Connector is a Haystack client that can connect to Haystack servers.</a:t>
            </a:r>
          </a:p>
          <a:p>
            <a:endParaRPr lang="en-US" dirty="0"/>
          </a:p>
          <a:p>
            <a:endParaRPr lang="en-US" dirty="0"/>
          </a:p>
        </p:txBody>
      </p:sp>
      <p:sp>
        <p:nvSpPr>
          <p:cNvPr id="2" name="Slide Number Placeholder 1">
            <a:extLst>
              <a:ext uri="{FF2B5EF4-FFF2-40B4-BE49-F238E27FC236}">
                <a16:creationId xmlns:a16="http://schemas.microsoft.com/office/drawing/2014/main" id="{1BA8449D-A57F-ED47-B7B8-FBD0DD0E08E2}"/>
              </a:ext>
            </a:extLst>
          </p:cNvPr>
          <p:cNvSpPr>
            <a:spLocks noGrp="1"/>
          </p:cNvSpPr>
          <p:nvPr>
            <p:ph type="sldNum" sz="quarter" idx="10"/>
          </p:nvPr>
        </p:nvSpPr>
        <p:spPr/>
        <p:txBody>
          <a:bodyPr/>
          <a:lstStyle/>
          <a:p>
            <a:fld id="{883367F5-4E0A-4145-89EF-EB14BF69BB05}" type="slidenum">
              <a:rPr lang="en-US" smtClean="0"/>
              <a:pPr/>
              <a:t>6</a:t>
            </a:fld>
            <a:endParaRPr lang="en-US"/>
          </a:p>
        </p:txBody>
      </p:sp>
      <p:grpSp>
        <p:nvGrpSpPr>
          <p:cNvPr id="14" name="Group 13">
            <a:extLst>
              <a:ext uri="{FF2B5EF4-FFF2-40B4-BE49-F238E27FC236}">
                <a16:creationId xmlns:a16="http://schemas.microsoft.com/office/drawing/2014/main" id="{D4B00040-1307-7D42-8E3E-E34F11633027}"/>
              </a:ext>
            </a:extLst>
          </p:cNvPr>
          <p:cNvGrpSpPr/>
          <p:nvPr/>
        </p:nvGrpSpPr>
        <p:grpSpPr>
          <a:xfrm>
            <a:off x="12130087" y="182184"/>
            <a:ext cx="1249060" cy="1056427"/>
            <a:chOff x="12130087" y="182184"/>
            <a:chExt cx="1249060" cy="1056427"/>
          </a:xfrm>
        </p:grpSpPr>
        <p:pic>
          <p:nvPicPr>
            <p:cNvPr id="10" name="Graphic 9">
              <a:extLst>
                <a:ext uri="{FF2B5EF4-FFF2-40B4-BE49-F238E27FC236}">
                  <a16:creationId xmlns:a16="http://schemas.microsoft.com/office/drawing/2014/main" id="{404C95C9-4CB5-8042-86D0-C64D625963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1495" y="182184"/>
              <a:ext cx="762001" cy="762001"/>
            </a:xfrm>
            <a:prstGeom prst="rect">
              <a:avLst/>
            </a:prstGeom>
          </p:spPr>
        </p:pic>
        <p:sp>
          <p:nvSpPr>
            <p:cNvPr id="12" name="TextBox 11">
              <a:extLst>
                <a:ext uri="{FF2B5EF4-FFF2-40B4-BE49-F238E27FC236}">
                  <a16:creationId xmlns:a16="http://schemas.microsoft.com/office/drawing/2014/main" id="{3BCBD9AB-23BB-0E4D-973F-005F44981702}"/>
                </a:ext>
              </a:extLst>
            </p:cNvPr>
            <p:cNvSpPr txBox="1"/>
            <p:nvPr/>
          </p:nvSpPr>
          <p:spPr>
            <a:xfrm>
              <a:off x="12130087" y="888643"/>
              <a:ext cx="1249060" cy="349968"/>
            </a:xfrm>
            <a:prstGeom prst="rect">
              <a:avLst/>
            </a:prstGeom>
            <a:noFill/>
          </p:spPr>
          <p:txBody>
            <a:bodyPr wrap="none" rtlCol="0">
              <a:spAutoFit/>
            </a:bodyPr>
            <a:lstStyle/>
            <a:p>
              <a:r>
                <a:rPr lang="en-US" dirty="0"/>
                <a:t>Connector</a:t>
              </a:r>
            </a:p>
          </p:txBody>
        </p:sp>
      </p:grpSp>
      <p:sp>
        <p:nvSpPr>
          <p:cNvPr id="16" name="Rectangle 2">
            <a:extLst>
              <a:ext uri="{FF2B5EF4-FFF2-40B4-BE49-F238E27FC236}">
                <a16:creationId xmlns:a16="http://schemas.microsoft.com/office/drawing/2014/main" id="{B96DBFCD-935C-7F48-8030-4C5CA6D5ED82}"/>
              </a:ext>
            </a:extLst>
          </p:cNvPr>
          <p:cNvSpPr txBox="1">
            <a:spLocks noChangeArrowheads="1"/>
          </p:cNvSpPr>
          <p:nvPr/>
        </p:nvSpPr>
        <p:spPr bwMode="auto">
          <a:xfrm>
            <a:off x="-1" y="6675437"/>
            <a:ext cx="13349287" cy="411163"/>
          </a:xfrm>
          <a:prstGeom prst="rect">
            <a:avLst/>
          </a:prstGeom>
          <a:noFill/>
          <a:ln w="9525">
            <a:noFill/>
            <a:round/>
            <a:headEnd/>
            <a:tailEnd/>
          </a:ln>
          <a:effectLst/>
        </p:spPr>
        <p:txBody>
          <a:bodyPr vert="horz" wrap="square" lIns="0" tIns="28224" rIns="0" bIns="0" numCol="1" anchor="t" anchorCtr="0" compatLnSpc="1">
            <a:prstTxWarp prst="textNoShape">
              <a:avLst/>
            </a:prstTxWarp>
          </a:bodyPr>
          <a:lst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107950" indent="0" algn="ct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latin typeface="Avenir Book" panose="02000503020000020003" pitchFamily="2" charset="0"/>
              </a:rPr>
              <a:t>SkySpark REST API Documentation: </a:t>
            </a:r>
            <a:r>
              <a:rPr lang="en-US" sz="2400" u="sng" kern="0" dirty="0">
                <a:solidFill>
                  <a:srgbClr val="3557E0"/>
                </a:solidFill>
                <a:latin typeface="Avenir Book" panose="02000503020000020003" pitchFamily="2" charset="0"/>
              </a:rPr>
              <a:t>https://</a:t>
            </a:r>
            <a:r>
              <a:rPr lang="en-US" sz="2400" u="sng" kern="0" dirty="0" err="1">
                <a:solidFill>
                  <a:srgbClr val="3557E0"/>
                </a:solidFill>
                <a:latin typeface="Avenir Book" panose="02000503020000020003" pitchFamily="2" charset="0"/>
              </a:rPr>
              <a:t>skyfoundry.com</a:t>
            </a:r>
            <a:r>
              <a:rPr lang="en-US" sz="2400" u="sng" kern="0" dirty="0">
                <a:solidFill>
                  <a:srgbClr val="3557E0"/>
                </a:solidFill>
                <a:latin typeface="Avenir Book" panose="02000503020000020003" pitchFamily="2" charset="0"/>
              </a:rPr>
              <a:t>/doc/</a:t>
            </a:r>
            <a:r>
              <a:rPr lang="en-US" sz="2400" u="sng" kern="0" dirty="0" err="1">
                <a:solidFill>
                  <a:srgbClr val="3557E0"/>
                </a:solidFill>
                <a:latin typeface="Avenir Book" panose="02000503020000020003" pitchFamily="2" charset="0"/>
              </a:rPr>
              <a:t>docSkySpark</a:t>
            </a:r>
            <a:r>
              <a:rPr lang="en-US" sz="2400" u="sng" kern="0" dirty="0">
                <a:solidFill>
                  <a:srgbClr val="3557E0"/>
                </a:solidFill>
                <a:latin typeface="Avenir Book" panose="02000503020000020003" pitchFamily="2" charset="0"/>
              </a:rPr>
              <a:t>/Rest</a:t>
            </a:r>
          </a:p>
        </p:txBody>
      </p:sp>
    </p:spTree>
    <p:extLst>
      <p:ext uri="{BB962C8B-B14F-4D97-AF65-F5344CB8AC3E}">
        <p14:creationId xmlns:p14="http://schemas.microsoft.com/office/powerpoint/2010/main" val="62441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24A817-3BC3-3C4A-B5E1-B9550D12790E}"/>
              </a:ext>
            </a:extLst>
          </p:cNvPr>
          <p:cNvPicPr>
            <a:picLocks noChangeAspect="1"/>
          </p:cNvPicPr>
          <p:nvPr/>
        </p:nvPicPr>
        <p:blipFill>
          <a:blip r:embed="rId3"/>
          <a:stretch>
            <a:fillRect/>
          </a:stretch>
        </p:blipFill>
        <p:spPr>
          <a:xfrm>
            <a:off x="7062506" y="1384456"/>
            <a:ext cx="3994150" cy="1862781"/>
          </a:xfrm>
          <a:prstGeom prst="rect">
            <a:avLst/>
          </a:prstGeom>
          <a:ln>
            <a:solidFill>
              <a:schemeClr val="tx1"/>
            </a:solidFill>
          </a:ln>
        </p:spPr>
      </p:pic>
      <p:pic>
        <p:nvPicPr>
          <p:cNvPr id="4" name="Picture 3">
            <a:extLst>
              <a:ext uri="{FF2B5EF4-FFF2-40B4-BE49-F238E27FC236}">
                <a16:creationId xmlns:a16="http://schemas.microsoft.com/office/drawing/2014/main" id="{F520782C-3A2E-0B47-B322-BE0E53E80E52}"/>
              </a:ext>
            </a:extLst>
          </p:cNvPr>
          <p:cNvPicPr>
            <a:picLocks noChangeAspect="1"/>
          </p:cNvPicPr>
          <p:nvPr/>
        </p:nvPicPr>
        <p:blipFill>
          <a:blip r:embed="rId4"/>
          <a:stretch>
            <a:fillRect/>
          </a:stretch>
        </p:blipFill>
        <p:spPr>
          <a:xfrm>
            <a:off x="6622407" y="4294891"/>
            <a:ext cx="6354460" cy="2741734"/>
          </a:xfrm>
          <a:prstGeom prst="rect">
            <a:avLst/>
          </a:prstGeom>
          <a:ln>
            <a:solidFill>
              <a:schemeClr val="tx1"/>
            </a:solidFill>
          </a:ln>
        </p:spPr>
      </p:pic>
      <p:sp>
        <p:nvSpPr>
          <p:cNvPr id="5" name="Title 4">
            <a:extLst>
              <a:ext uri="{FF2B5EF4-FFF2-40B4-BE49-F238E27FC236}">
                <a16:creationId xmlns:a16="http://schemas.microsoft.com/office/drawing/2014/main" id="{3F7ED3E2-2AC7-0B45-A8DB-E64F2B77071B}"/>
              </a:ext>
            </a:extLst>
          </p:cNvPr>
          <p:cNvSpPr>
            <a:spLocks noGrp="1"/>
          </p:cNvSpPr>
          <p:nvPr>
            <p:ph type="title"/>
          </p:nvPr>
        </p:nvSpPr>
        <p:spPr/>
        <p:txBody>
          <a:bodyPr/>
          <a:lstStyle/>
          <a:p>
            <a:r>
              <a:rPr lang="en-US" dirty="0"/>
              <a:t>Adding a Connector to a Project</a:t>
            </a:r>
          </a:p>
        </p:txBody>
      </p:sp>
      <p:pic>
        <p:nvPicPr>
          <p:cNvPr id="9" name="Picture 8">
            <a:extLst>
              <a:ext uri="{FF2B5EF4-FFF2-40B4-BE49-F238E27FC236}">
                <a16:creationId xmlns:a16="http://schemas.microsoft.com/office/drawing/2014/main" id="{33E3323C-01B8-BA40-B037-E7AE9F7591D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99637" y="3017837"/>
            <a:ext cx="3352800" cy="3922776"/>
          </a:xfrm>
          <a:prstGeom prst="rect">
            <a:avLst/>
          </a:prstGeom>
          <a:ln>
            <a:solidFill>
              <a:schemeClr val="tx1"/>
            </a:solidFill>
          </a:ln>
        </p:spPr>
      </p:pic>
      <p:sp>
        <p:nvSpPr>
          <p:cNvPr id="7" name="Content Placeholder 6">
            <a:extLst>
              <a:ext uri="{FF2B5EF4-FFF2-40B4-BE49-F238E27FC236}">
                <a16:creationId xmlns:a16="http://schemas.microsoft.com/office/drawing/2014/main" id="{EC6575C6-CEE7-D14C-835E-A8794AAB3AB4}"/>
              </a:ext>
            </a:extLst>
          </p:cNvPr>
          <p:cNvSpPr>
            <a:spLocks noGrp="1"/>
          </p:cNvSpPr>
          <p:nvPr>
            <p:ph idx="1"/>
          </p:nvPr>
        </p:nvSpPr>
        <p:spPr>
          <a:xfrm>
            <a:off x="670932" y="1341438"/>
            <a:ext cx="6201355" cy="5414964"/>
          </a:xfrm>
        </p:spPr>
        <p:txBody>
          <a:bodyPr/>
          <a:lstStyle/>
          <a:p>
            <a:r>
              <a:rPr lang="en-US" dirty="0"/>
              <a:t>Go to the </a:t>
            </a:r>
            <a:r>
              <a:rPr lang="en-US" dirty="0">
                <a:solidFill>
                  <a:schemeClr val="accent2"/>
                </a:solidFill>
              </a:rPr>
              <a:t>Connector</a:t>
            </a:r>
            <a:r>
              <a:rPr lang="en-US" dirty="0"/>
              <a:t> app in the </a:t>
            </a:r>
            <a:r>
              <a:rPr lang="en-US" dirty="0">
                <a:solidFill>
                  <a:schemeClr val="accent2"/>
                </a:solidFill>
              </a:rPr>
              <a:t>Training</a:t>
            </a:r>
            <a:r>
              <a:rPr lang="en-US" dirty="0"/>
              <a:t> project.</a:t>
            </a:r>
          </a:p>
          <a:p>
            <a:r>
              <a:rPr lang="en-US" dirty="0"/>
              <a:t>Click the </a:t>
            </a:r>
            <a:r>
              <a:rPr lang="en-US" dirty="0">
                <a:solidFill>
                  <a:schemeClr val="accent2"/>
                </a:solidFill>
              </a:rPr>
              <a:t>New</a:t>
            </a:r>
            <a:r>
              <a:rPr lang="en-US" dirty="0"/>
              <a:t> button.</a:t>
            </a:r>
          </a:p>
          <a:p>
            <a:r>
              <a:rPr lang="en-US" dirty="0"/>
              <a:t>Click the </a:t>
            </a:r>
            <a:r>
              <a:rPr lang="en-US" dirty="0">
                <a:solidFill>
                  <a:schemeClr val="accent2"/>
                </a:solidFill>
              </a:rPr>
              <a:t>Enable</a:t>
            </a:r>
            <a:r>
              <a:rPr lang="en-US" dirty="0"/>
              <a:t> button next to haystack (SkySpark can both send and receive data using this protocol). Haystack will move to the top of the list.</a:t>
            </a:r>
          </a:p>
          <a:p>
            <a:r>
              <a:rPr lang="en-US" dirty="0"/>
              <a:t>Click </a:t>
            </a:r>
            <a:r>
              <a:rPr lang="en-US" dirty="0">
                <a:solidFill>
                  <a:schemeClr val="accent2"/>
                </a:solidFill>
              </a:rPr>
              <a:t>Ok</a:t>
            </a:r>
            <a:r>
              <a:rPr lang="en-US" dirty="0"/>
              <a:t>.</a:t>
            </a:r>
          </a:p>
          <a:p>
            <a:pPr marL="0" indent="0">
              <a:buNone/>
            </a:pPr>
            <a:endParaRPr lang="en-US" dirty="0"/>
          </a:p>
          <a:p>
            <a:endParaRPr lang="en-US" dirty="0"/>
          </a:p>
          <a:p>
            <a:endParaRPr lang="en-US" dirty="0"/>
          </a:p>
        </p:txBody>
      </p:sp>
      <p:grpSp>
        <p:nvGrpSpPr>
          <p:cNvPr id="14" name="Group 13">
            <a:extLst>
              <a:ext uri="{FF2B5EF4-FFF2-40B4-BE49-F238E27FC236}">
                <a16:creationId xmlns:a16="http://schemas.microsoft.com/office/drawing/2014/main" id="{D4B00040-1307-7D42-8E3E-E34F11633027}"/>
              </a:ext>
            </a:extLst>
          </p:cNvPr>
          <p:cNvGrpSpPr/>
          <p:nvPr/>
        </p:nvGrpSpPr>
        <p:grpSpPr>
          <a:xfrm>
            <a:off x="12130087" y="182184"/>
            <a:ext cx="1249060" cy="1056427"/>
            <a:chOff x="12130087" y="182184"/>
            <a:chExt cx="1249060" cy="1056427"/>
          </a:xfrm>
        </p:grpSpPr>
        <p:pic>
          <p:nvPicPr>
            <p:cNvPr id="10" name="Graphic 9">
              <a:extLst>
                <a:ext uri="{FF2B5EF4-FFF2-40B4-BE49-F238E27FC236}">
                  <a16:creationId xmlns:a16="http://schemas.microsoft.com/office/drawing/2014/main" id="{404C95C9-4CB5-8042-86D0-C64D625963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381495" y="182184"/>
              <a:ext cx="762001" cy="762001"/>
            </a:xfrm>
            <a:prstGeom prst="rect">
              <a:avLst/>
            </a:prstGeom>
          </p:spPr>
        </p:pic>
        <p:sp>
          <p:nvSpPr>
            <p:cNvPr id="12" name="TextBox 11">
              <a:extLst>
                <a:ext uri="{FF2B5EF4-FFF2-40B4-BE49-F238E27FC236}">
                  <a16:creationId xmlns:a16="http://schemas.microsoft.com/office/drawing/2014/main" id="{3BCBD9AB-23BB-0E4D-973F-005F44981702}"/>
                </a:ext>
              </a:extLst>
            </p:cNvPr>
            <p:cNvSpPr txBox="1"/>
            <p:nvPr/>
          </p:nvSpPr>
          <p:spPr>
            <a:xfrm>
              <a:off x="12130087" y="888643"/>
              <a:ext cx="1249060" cy="349968"/>
            </a:xfrm>
            <a:prstGeom prst="rect">
              <a:avLst/>
            </a:prstGeom>
            <a:noFill/>
          </p:spPr>
          <p:txBody>
            <a:bodyPr wrap="none" rtlCol="0">
              <a:spAutoFit/>
            </a:bodyPr>
            <a:lstStyle/>
            <a:p>
              <a:r>
                <a:rPr lang="en-US" dirty="0"/>
                <a:t>Connector</a:t>
              </a:r>
            </a:p>
          </p:txBody>
        </p:sp>
      </p:grpSp>
      <p:sp>
        <p:nvSpPr>
          <p:cNvPr id="2" name="Slide Number Placeholder 1">
            <a:extLst>
              <a:ext uri="{FF2B5EF4-FFF2-40B4-BE49-F238E27FC236}">
                <a16:creationId xmlns:a16="http://schemas.microsoft.com/office/drawing/2014/main" id="{1BA8449D-A57F-ED47-B7B8-FBD0DD0E08E2}"/>
              </a:ext>
            </a:extLst>
          </p:cNvPr>
          <p:cNvSpPr>
            <a:spLocks noGrp="1"/>
          </p:cNvSpPr>
          <p:nvPr>
            <p:ph type="sldNum" sz="quarter" idx="10"/>
          </p:nvPr>
        </p:nvSpPr>
        <p:spPr/>
        <p:txBody>
          <a:bodyPr/>
          <a:lstStyle/>
          <a:p>
            <a:fld id="{883367F5-4E0A-4145-89EF-EB14BF69BB05}" type="slidenum">
              <a:rPr lang="en-US" smtClean="0"/>
              <a:t>7</a:t>
            </a:fld>
            <a:endParaRPr lang="en-US"/>
          </a:p>
        </p:txBody>
      </p:sp>
      <p:sp>
        <p:nvSpPr>
          <p:cNvPr id="15" name="Oval 14">
            <a:extLst>
              <a:ext uri="{FF2B5EF4-FFF2-40B4-BE49-F238E27FC236}">
                <a16:creationId xmlns:a16="http://schemas.microsoft.com/office/drawing/2014/main" id="{5FBAF5BA-D7A3-CB43-BCC1-EB81AB1D0877}"/>
              </a:ext>
            </a:extLst>
          </p:cNvPr>
          <p:cNvSpPr/>
          <p:nvPr/>
        </p:nvSpPr>
        <p:spPr bwMode="auto">
          <a:xfrm>
            <a:off x="9043706" y="1420730"/>
            <a:ext cx="652160" cy="67265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E4F583C6-7EE8-F445-915F-705D8125D689}"/>
              </a:ext>
            </a:extLst>
          </p:cNvPr>
          <p:cNvSpPr txBox="1"/>
          <p:nvPr/>
        </p:nvSpPr>
        <p:spPr>
          <a:xfrm>
            <a:off x="8907181" y="1083627"/>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
        <p:nvSpPr>
          <p:cNvPr id="16" name="Oval 15">
            <a:extLst>
              <a:ext uri="{FF2B5EF4-FFF2-40B4-BE49-F238E27FC236}">
                <a16:creationId xmlns:a16="http://schemas.microsoft.com/office/drawing/2014/main" id="{13BB93A8-25BD-DA4A-9BD2-5CC0AB7566C2}"/>
              </a:ext>
            </a:extLst>
          </p:cNvPr>
          <p:cNvSpPr/>
          <p:nvPr/>
        </p:nvSpPr>
        <p:spPr bwMode="auto">
          <a:xfrm>
            <a:off x="6622407" y="4840751"/>
            <a:ext cx="473075"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190BA646-590F-9245-83E3-340F9190B6DC}"/>
              </a:ext>
            </a:extLst>
          </p:cNvPr>
          <p:cNvSpPr txBox="1"/>
          <p:nvPr/>
        </p:nvSpPr>
        <p:spPr>
          <a:xfrm>
            <a:off x="6262687" y="456927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18" name="Oval 17">
            <a:extLst>
              <a:ext uri="{FF2B5EF4-FFF2-40B4-BE49-F238E27FC236}">
                <a16:creationId xmlns:a16="http://schemas.microsoft.com/office/drawing/2014/main" id="{ADFF8906-99E7-6B47-ACD1-38BF4A3FC56E}"/>
              </a:ext>
            </a:extLst>
          </p:cNvPr>
          <p:cNvSpPr/>
          <p:nvPr/>
        </p:nvSpPr>
        <p:spPr bwMode="auto">
          <a:xfrm>
            <a:off x="11977687" y="6634903"/>
            <a:ext cx="554680"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a:extLst>
              <a:ext uri="{FF2B5EF4-FFF2-40B4-BE49-F238E27FC236}">
                <a16:creationId xmlns:a16="http://schemas.microsoft.com/office/drawing/2014/main" id="{7E666C3C-7D75-984D-97CA-9014D11A4D3F}"/>
              </a:ext>
            </a:extLst>
          </p:cNvPr>
          <p:cNvSpPr txBox="1"/>
          <p:nvPr/>
        </p:nvSpPr>
        <p:spPr>
          <a:xfrm>
            <a:off x="11825287" y="6230698"/>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4</a:t>
            </a:r>
          </a:p>
        </p:txBody>
      </p:sp>
      <p:sp>
        <p:nvSpPr>
          <p:cNvPr id="20" name="Oval 19">
            <a:extLst>
              <a:ext uri="{FF2B5EF4-FFF2-40B4-BE49-F238E27FC236}">
                <a16:creationId xmlns:a16="http://schemas.microsoft.com/office/drawing/2014/main" id="{E88FA86E-ACE4-8A42-94DB-DF86CABBA237}"/>
              </a:ext>
            </a:extLst>
          </p:cNvPr>
          <p:cNvSpPr/>
          <p:nvPr/>
        </p:nvSpPr>
        <p:spPr bwMode="auto">
          <a:xfrm>
            <a:off x="9695866" y="3173363"/>
            <a:ext cx="3625850" cy="381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E22F5F26-FFF2-BC41-8230-5B7A398CC43C}"/>
              </a:ext>
            </a:extLst>
          </p:cNvPr>
          <p:cNvSpPr txBox="1"/>
          <p:nvPr/>
        </p:nvSpPr>
        <p:spPr>
          <a:xfrm>
            <a:off x="9339181" y="3317698"/>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Tree>
    <p:extLst>
      <p:ext uri="{BB962C8B-B14F-4D97-AF65-F5344CB8AC3E}">
        <p14:creationId xmlns:p14="http://schemas.microsoft.com/office/powerpoint/2010/main" val="362954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Configuring SkySpark Connector</a:t>
            </a:r>
          </a:p>
        </p:txBody>
      </p:sp>
      <p:sp>
        <p:nvSpPr>
          <p:cNvPr id="15" name="Content Placeholder 14"/>
          <p:cNvSpPr>
            <a:spLocks noGrp="1"/>
          </p:cNvSpPr>
          <p:nvPr>
            <p:ph idx="1"/>
          </p:nvPr>
        </p:nvSpPr>
        <p:spPr>
          <a:xfrm>
            <a:off x="670932" y="1341438"/>
            <a:ext cx="6048955" cy="5414964"/>
          </a:xfrm>
        </p:spPr>
        <p:txBody>
          <a:bodyPr/>
          <a:lstStyle/>
          <a:p>
            <a:r>
              <a:rPr lang="en-US" dirty="0"/>
              <a:t>Enter the </a:t>
            </a:r>
            <a:r>
              <a:rPr lang="en-US" dirty="0">
                <a:solidFill>
                  <a:schemeClr val="accent2"/>
                </a:solidFill>
              </a:rPr>
              <a:t>Connector</a:t>
            </a:r>
            <a:r>
              <a:rPr lang="en-US" dirty="0"/>
              <a:t> details:</a:t>
            </a:r>
          </a:p>
          <a:p>
            <a:pPr lvl="1"/>
            <a:r>
              <a:rPr lang="en-US" dirty="0"/>
              <a:t>dis: </a:t>
            </a:r>
            <a:r>
              <a:rPr lang="en-US" u="sng" dirty="0"/>
              <a:t>Haystack Conn to Demo Project</a:t>
            </a:r>
          </a:p>
          <a:p>
            <a:pPr lvl="1"/>
            <a:r>
              <a:rPr lang="en-US" dirty="0"/>
              <a:t>username: </a:t>
            </a:r>
            <a:r>
              <a:rPr lang="en-US" u="sng" dirty="0"/>
              <a:t>haystack</a:t>
            </a:r>
          </a:p>
          <a:p>
            <a:pPr lvl="1"/>
            <a:r>
              <a:rPr lang="en-US" dirty="0"/>
              <a:t>password: </a:t>
            </a:r>
            <a:r>
              <a:rPr lang="en-US" u="sng" dirty="0" err="1"/>
              <a:t>testpass</a:t>
            </a:r>
            <a:endParaRPr lang="en-US" u="sng" dirty="0"/>
          </a:p>
          <a:p>
            <a:pPr lvl="1"/>
            <a:r>
              <a:rPr lang="en-US" dirty="0" err="1"/>
              <a:t>uri</a:t>
            </a:r>
            <a:r>
              <a:rPr lang="en-US" dirty="0"/>
              <a:t>: </a:t>
            </a:r>
            <a:r>
              <a:rPr lang="en-US" u="sng" dirty="0"/>
              <a:t>http://localhost:8080/</a:t>
            </a:r>
            <a:r>
              <a:rPr lang="en-US" u="sng" dirty="0" err="1"/>
              <a:t>api</a:t>
            </a:r>
            <a:r>
              <a:rPr lang="en-US" u="sng" dirty="0"/>
              <a:t>/demo</a:t>
            </a:r>
          </a:p>
          <a:p>
            <a:r>
              <a:rPr lang="en-US" dirty="0"/>
              <a:t>Click </a:t>
            </a:r>
            <a:r>
              <a:rPr lang="en-US" dirty="0">
                <a:solidFill>
                  <a:schemeClr val="accent2"/>
                </a:solidFill>
              </a:rPr>
              <a:t>Ok</a:t>
            </a:r>
            <a:r>
              <a:rPr lang="en-US" dirty="0"/>
              <a:t>.</a:t>
            </a:r>
          </a:p>
          <a:p>
            <a:r>
              <a:rPr lang="en-US" dirty="0"/>
              <a:t>Select the new connector (</a:t>
            </a:r>
            <a:r>
              <a:rPr lang="en-US" dirty="0">
                <a:solidFill>
                  <a:srgbClr val="00B050"/>
                </a:solidFill>
              </a:rPr>
              <a:t>conn</a:t>
            </a:r>
            <a:r>
              <a:rPr lang="en-US" dirty="0"/>
              <a:t>) record and click </a:t>
            </a:r>
            <a:r>
              <a:rPr lang="en-US" dirty="0">
                <a:solidFill>
                  <a:schemeClr val="accent2"/>
                </a:solidFill>
              </a:rPr>
              <a:t>Ping</a:t>
            </a:r>
            <a:r>
              <a:rPr lang="en-US" dirty="0"/>
              <a:t>.</a:t>
            </a:r>
          </a:p>
          <a:p>
            <a:r>
              <a:rPr lang="en-US" dirty="0"/>
              <a:t>Scroll to verify the </a:t>
            </a:r>
            <a:r>
              <a:rPr lang="en-US" dirty="0" err="1">
                <a:solidFill>
                  <a:srgbClr val="00B050"/>
                </a:solidFill>
              </a:rPr>
              <a:t>connStatus</a:t>
            </a:r>
            <a:r>
              <a:rPr lang="en-US" dirty="0"/>
              <a:t> tag has a value of </a:t>
            </a:r>
            <a:r>
              <a:rPr lang="en-US" dirty="0">
                <a:solidFill>
                  <a:schemeClr val="accent2"/>
                </a:solidFill>
              </a:rPr>
              <a:t>ok</a:t>
            </a:r>
            <a:r>
              <a:rPr lang="en-US" dirty="0"/>
              <a:t>.  </a:t>
            </a:r>
          </a:p>
        </p:txBody>
      </p:sp>
      <p:grpSp>
        <p:nvGrpSpPr>
          <p:cNvPr id="9" name="Group 8">
            <a:extLst>
              <a:ext uri="{FF2B5EF4-FFF2-40B4-BE49-F238E27FC236}">
                <a16:creationId xmlns:a16="http://schemas.microsoft.com/office/drawing/2014/main" id="{A5C75EF9-D38A-C34D-9581-C45EB7E9787D}"/>
              </a:ext>
            </a:extLst>
          </p:cNvPr>
          <p:cNvGrpSpPr/>
          <p:nvPr/>
        </p:nvGrpSpPr>
        <p:grpSpPr>
          <a:xfrm>
            <a:off x="12130087" y="182184"/>
            <a:ext cx="1249060" cy="1056427"/>
            <a:chOff x="12130087" y="182184"/>
            <a:chExt cx="1249060" cy="1056427"/>
          </a:xfrm>
        </p:grpSpPr>
        <p:pic>
          <p:nvPicPr>
            <p:cNvPr id="10" name="Graphic 9">
              <a:extLst>
                <a:ext uri="{FF2B5EF4-FFF2-40B4-BE49-F238E27FC236}">
                  <a16:creationId xmlns:a16="http://schemas.microsoft.com/office/drawing/2014/main" id="{F110C84E-E1C9-B641-8E14-7B31C35F7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81495" y="182184"/>
              <a:ext cx="762001" cy="762001"/>
            </a:xfrm>
            <a:prstGeom prst="rect">
              <a:avLst/>
            </a:prstGeom>
          </p:spPr>
        </p:pic>
        <p:sp>
          <p:nvSpPr>
            <p:cNvPr id="11" name="TextBox 10">
              <a:extLst>
                <a:ext uri="{FF2B5EF4-FFF2-40B4-BE49-F238E27FC236}">
                  <a16:creationId xmlns:a16="http://schemas.microsoft.com/office/drawing/2014/main" id="{516B5EFF-8E52-4D4D-BC9B-538897839977}"/>
                </a:ext>
              </a:extLst>
            </p:cNvPr>
            <p:cNvSpPr txBox="1"/>
            <p:nvPr/>
          </p:nvSpPr>
          <p:spPr>
            <a:xfrm>
              <a:off x="12130087" y="888643"/>
              <a:ext cx="1249060" cy="349968"/>
            </a:xfrm>
            <a:prstGeom prst="rect">
              <a:avLst/>
            </a:prstGeom>
            <a:noFill/>
          </p:spPr>
          <p:txBody>
            <a:bodyPr wrap="none" rtlCol="0">
              <a:spAutoFit/>
            </a:bodyPr>
            <a:lstStyle/>
            <a:p>
              <a:r>
                <a:rPr lang="en-US" dirty="0"/>
                <a:t>Connector</a:t>
              </a:r>
            </a:p>
          </p:txBody>
        </p:sp>
      </p:grpSp>
      <p:sp>
        <p:nvSpPr>
          <p:cNvPr id="2" name="Slide Number Placeholder 1">
            <a:extLst>
              <a:ext uri="{FF2B5EF4-FFF2-40B4-BE49-F238E27FC236}">
                <a16:creationId xmlns:a16="http://schemas.microsoft.com/office/drawing/2014/main" id="{78F59A85-720C-F84A-A8BB-3561F8F32C61}"/>
              </a:ext>
            </a:extLst>
          </p:cNvPr>
          <p:cNvSpPr>
            <a:spLocks noGrp="1"/>
          </p:cNvSpPr>
          <p:nvPr>
            <p:ph type="sldNum" sz="quarter" idx="10"/>
          </p:nvPr>
        </p:nvSpPr>
        <p:spPr/>
        <p:txBody>
          <a:bodyPr/>
          <a:lstStyle/>
          <a:p>
            <a:fld id="{883367F5-4E0A-4145-89EF-EB14BF69BB05}" type="slidenum">
              <a:rPr lang="en-US" smtClean="0"/>
              <a:t>8</a:t>
            </a:fld>
            <a:endParaRPr lang="en-US"/>
          </a:p>
        </p:txBody>
      </p:sp>
      <p:pic>
        <p:nvPicPr>
          <p:cNvPr id="5" name="Picture 4">
            <a:extLst>
              <a:ext uri="{FF2B5EF4-FFF2-40B4-BE49-F238E27FC236}">
                <a16:creationId xmlns:a16="http://schemas.microsoft.com/office/drawing/2014/main" id="{29D60217-E45E-DD40-A3F2-AA89B34D7463}"/>
              </a:ext>
            </a:extLst>
          </p:cNvPr>
          <p:cNvPicPr>
            <a:picLocks noChangeAspect="1"/>
          </p:cNvPicPr>
          <p:nvPr/>
        </p:nvPicPr>
        <p:blipFill>
          <a:blip r:embed="rId5"/>
          <a:stretch>
            <a:fillRect/>
          </a:stretch>
        </p:blipFill>
        <p:spPr>
          <a:xfrm>
            <a:off x="6951716" y="1201558"/>
            <a:ext cx="5810780" cy="3783342"/>
          </a:xfrm>
          <a:prstGeom prst="rect">
            <a:avLst/>
          </a:prstGeom>
          <a:ln>
            <a:solidFill>
              <a:schemeClr val="tx1"/>
            </a:solidFill>
          </a:ln>
        </p:spPr>
      </p:pic>
      <p:pic>
        <p:nvPicPr>
          <p:cNvPr id="6" name="Picture 5">
            <a:extLst>
              <a:ext uri="{FF2B5EF4-FFF2-40B4-BE49-F238E27FC236}">
                <a16:creationId xmlns:a16="http://schemas.microsoft.com/office/drawing/2014/main" id="{A97110A1-B972-C145-891E-C647150D69F9}"/>
              </a:ext>
            </a:extLst>
          </p:cNvPr>
          <p:cNvPicPr>
            <a:picLocks noChangeAspect="1"/>
          </p:cNvPicPr>
          <p:nvPr/>
        </p:nvPicPr>
        <p:blipFill>
          <a:blip r:embed="rId6"/>
          <a:stretch>
            <a:fillRect/>
          </a:stretch>
        </p:blipFill>
        <p:spPr>
          <a:xfrm>
            <a:off x="4702445" y="5365900"/>
            <a:ext cx="8676702" cy="1677761"/>
          </a:xfrm>
          <a:prstGeom prst="rect">
            <a:avLst/>
          </a:prstGeom>
          <a:ln>
            <a:solidFill>
              <a:schemeClr val="tx1"/>
            </a:solidFill>
          </a:ln>
        </p:spPr>
      </p:pic>
      <p:sp>
        <p:nvSpPr>
          <p:cNvPr id="18" name="Oval 17">
            <a:extLst>
              <a:ext uri="{FF2B5EF4-FFF2-40B4-BE49-F238E27FC236}">
                <a16:creationId xmlns:a16="http://schemas.microsoft.com/office/drawing/2014/main" id="{7A9404EA-6EC6-7C48-87E3-C126293D322B}"/>
              </a:ext>
            </a:extLst>
          </p:cNvPr>
          <p:cNvSpPr/>
          <p:nvPr/>
        </p:nvSpPr>
        <p:spPr bwMode="auto">
          <a:xfrm>
            <a:off x="8714716" y="6142037"/>
            <a:ext cx="652160" cy="23676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6" name="TextBox 15">
            <a:extLst>
              <a:ext uri="{FF2B5EF4-FFF2-40B4-BE49-F238E27FC236}">
                <a16:creationId xmlns:a16="http://schemas.microsoft.com/office/drawing/2014/main" id="{74F52562-47E8-234D-83A0-E8B9A50AD17C}"/>
              </a:ext>
            </a:extLst>
          </p:cNvPr>
          <p:cNvSpPr txBox="1"/>
          <p:nvPr/>
        </p:nvSpPr>
        <p:spPr>
          <a:xfrm>
            <a:off x="8472487" y="5712279"/>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3</a:t>
            </a:r>
          </a:p>
        </p:txBody>
      </p:sp>
      <p:sp>
        <p:nvSpPr>
          <p:cNvPr id="13" name="Oval 12">
            <a:extLst>
              <a:ext uri="{FF2B5EF4-FFF2-40B4-BE49-F238E27FC236}">
                <a16:creationId xmlns:a16="http://schemas.microsoft.com/office/drawing/2014/main" id="{8DFEEF53-5F93-0745-BBE6-561C7166A7EB}"/>
              </a:ext>
            </a:extLst>
          </p:cNvPr>
          <p:cNvSpPr/>
          <p:nvPr/>
        </p:nvSpPr>
        <p:spPr bwMode="auto">
          <a:xfrm>
            <a:off x="11477927" y="4689432"/>
            <a:ext cx="652160" cy="23676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a:extLst>
              <a:ext uri="{FF2B5EF4-FFF2-40B4-BE49-F238E27FC236}">
                <a16:creationId xmlns:a16="http://schemas.microsoft.com/office/drawing/2014/main" id="{5CF379F6-F68B-8548-8A61-0611769CAD67}"/>
              </a:ext>
            </a:extLst>
          </p:cNvPr>
          <p:cNvSpPr txBox="1"/>
          <p:nvPr/>
        </p:nvSpPr>
        <p:spPr>
          <a:xfrm>
            <a:off x="11139487" y="4335874"/>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2</a:t>
            </a:r>
          </a:p>
        </p:txBody>
      </p:sp>
      <p:sp>
        <p:nvSpPr>
          <p:cNvPr id="19" name="Oval 18">
            <a:extLst>
              <a:ext uri="{FF2B5EF4-FFF2-40B4-BE49-F238E27FC236}">
                <a16:creationId xmlns:a16="http://schemas.microsoft.com/office/drawing/2014/main" id="{46F1AFE2-4683-3640-8D24-142EAA497F9C}"/>
              </a:ext>
            </a:extLst>
          </p:cNvPr>
          <p:cNvSpPr/>
          <p:nvPr/>
        </p:nvSpPr>
        <p:spPr bwMode="auto">
          <a:xfrm>
            <a:off x="6643687" y="1722437"/>
            <a:ext cx="3633966" cy="159577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922A06A3-0E0C-2046-8101-8B139A9EFC47}"/>
              </a:ext>
            </a:extLst>
          </p:cNvPr>
          <p:cNvSpPr txBox="1"/>
          <p:nvPr/>
        </p:nvSpPr>
        <p:spPr>
          <a:xfrm>
            <a:off x="6723412" y="1630725"/>
            <a:ext cx="304800" cy="353558"/>
          </a:xfrm>
          <a:prstGeom prst="rect">
            <a:avLst/>
          </a:prstGeom>
          <a:noFill/>
          <a:ln w="19050">
            <a:solidFill>
              <a:srgbClr val="FF0000"/>
            </a:solidFill>
          </a:ln>
        </p:spPr>
        <p:txBody>
          <a:bodyPr wrap="square" rtlCol="0">
            <a:spAutoFit/>
          </a:bodyPr>
          <a:lstStyle/>
          <a:p>
            <a:r>
              <a:rPr lang="en-US" b="1" dirty="0">
                <a:solidFill>
                  <a:srgbClr val="FF0000"/>
                </a:solidFill>
                <a:latin typeface="Avenir Book" panose="02000503020000020003" pitchFamily="2" charset="0"/>
              </a:rPr>
              <a:t>1</a:t>
            </a:r>
          </a:p>
        </p:txBody>
      </p:sp>
    </p:spTree>
    <p:extLst>
      <p:ext uri="{BB962C8B-B14F-4D97-AF65-F5344CB8AC3E}">
        <p14:creationId xmlns:p14="http://schemas.microsoft.com/office/powerpoint/2010/main" val="3187257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bwMode="auto">
          <a:xfrm>
            <a:off x="1995487" y="274637"/>
            <a:ext cx="6934200" cy="1066800"/>
          </a:xfrm>
          <a:prstGeom prst="rect">
            <a:avLst/>
          </a:prstGeom>
          <a:noFill/>
          <a:ln w="9525">
            <a:noFill/>
            <a:round/>
            <a:headEnd/>
            <a:tailEnd/>
          </a:ln>
          <a:effectLst/>
        </p:spPr>
        <p:txBody>
          <a:bodyPr vert="horz" wrap="square" lIns="0" tIns="0" rIns="0" bIns="0" numCol="1" anchor="ctr" anchorCtr="0" compatLnSpc="1">
            <a:prstTxWarp prst="textNoShape">
              <a:avLst/>
            </a:prstTxWarp>
          </a:bodyPr>
          <a:lstStyle/>
          <a:p>
            <a:pPr hangingPunct="1">
              <a:spcBef>
                <a:spcPts val="600"/>
              </a:spcBef>
            </a:pPr>
            <a:endParaRPr lang="en-US" sz="3200" b="1" kern="0" dirty="0">
              <a:solidFill>
                <a:srgbClr val="306091"/>
              </a:solidFill>
              <a:latin typeface="Calibri"/>
              <a:ea typeface="+mj-ea"/>
              <a:cs typeface="+mj-cs"/>
            </a:endParaRPr>
          </a:p>
        </p:txBody>
      </p:sp>
      <p:sp>
        <p:nvSpPr>
          <p:cNvPr id="14" name="Title 13"/>
          <p:cNvSpPr>
            <a:spLocks noGrp="1"/>
          </p:cNvSpPr>
          <p:nvPr>
            <p:ph type="title"/>
          </p:nvPr>
        </p:nvSpPr>
        <p:spPr/>
        <p:txBody>
          <a:bodyPr/>
          <a:lstStyle/>
          <a:p>
            <a:pPr lvl="0"/>
            <a:r>
              <a:rPr lang="en-US" dirty="0"/>
              <a:t>Best Practices for Haystack Connectors</a:t>
            </a:r>
          </a:p>
        </p:txBody>
      </p:sp>
      <p:sp>
        <p:nvSpPr>
          <p:cNvPr id="15" name="Content Placeholder 14"/>
          <p:cNvSpPr>
            <a:spLocks noGrp="1"/>
          </p:cNvSpPr>
          <p:nvPr>
            <p:ph idx="1"/>
          </p:nvPr>
        </p:nvSpPr>
        <p:spPr/>
        <p:txBody>
          <a:bodyPr/>
          <a:lstStyle/>
          <a:p>
            <a:r>
              <a:rPr lang="en-US" dirty="0"/>
              <a:t>When setting up Haystack Connectors, use HTTPS connections when available (https instead of http in the </a:t>
            </a:r>
            <a:r>
              <a:rPr lang="en-US" dirty="0" err="1"/>
              <a:t>uri</a:t>
            </a:r>
            <a:r>
              <a:rPr lang="en-US" dirty="0"/>
              <a:t>).</a:t>
            </a:r>
          </a:p>
          <a:p>
            <a:r>
              <a:rPr lang="en-US" dirty="0"/>
              <a:t>When pinging an HTTPS connection, if SkySpark reports a </a:t>
            </a:r>
            <a:r>
              <a:rPr lang="en-US" dirty="0" err="1">
                <a:solidFill>
                  <a:schemeClr val="accent2"/>
                </a:solidFill>
              </a:rPr>
              <a:t>javax.net.ssl.SSLHandshakeException</a:t>
            </a:r>
            <a:r>
              <a:rPr lang="en-US" dirty="0">
                <a:solidFill>
                  <a:schemeClr val="accent2"/>
                </a:solidFill>
              </a:rPr>
              <a:t> </a:t>
            </a:r>
            <a:r>
              <a:rPr lang="en-US" dirty="0"/>
              <a:t>then SkySpark doesn’t trust the connection.</a:t>
            </a:r>
          </a:p>
          <a:p>
            <a:r>
              <a:rPr lang="en-US" dirty="0"/>
              <a:t>In this case, go to the </a:t>
            </a:r>
            <a:r>
              <a:rPr lang="en-US" dirty="0">
                <a:solidFill>
                  <a:schemeClr val="accent2"/>
                </a:solidFill>
              </a:rPr>
              <a:t>Host</a:t>
            </a:r>
            <a:r>
              <a:rPr lang="en-US" dirty="0"/>
              <a:t> app </a:t>
            </a:r>
            <a:r>
              <a:rPr lang="en-US" dirty="0">
                <a:solidFill>
                  <a:schemeClr val="accent2"/>
                </a:solidFill>
              </a:rPr>
              <a:t>Crypto</a:t>
            </a:r>
            <a:r>
              <a:rPr lang="en-US" dirty="0"/>
              <a:t> view, click the </a:t>
            </a:r>
            <a:r>
              <a:rPr lang="en-US" dirty="0">
                <a:solidFill>
                  <a:schemeClr val="accent2"/>
                </a:solidFill>
              </a:rPr>
              <a:t>Trust Uri </a:t>
            </a:r>
            <a:r>
              <a:rPr lang="en-US" dirty="0"/>
              <a:t>button and enter the </a:t>
            </a:r>
            <a:r>
              <a:rPr lang="en-US" dirty="0" err="1"/>
              <a:t>uri</a:t>
            </a:r>
            <a:r>
              <a:rPr lang="en-US" dirty="0"/>
              <a:t> from the Haystack connector along with a unique alias (such as [</a:t>
            </a:r>
            <a:r>
              <a:rPr lang="en-US" dirty="0" err="1"/>
              <a:t>deviceName</a:t>
            </a:r>
            <a:r>
              <a:rPr lang="en-US" dirty="0"/>
              <a:t>]</a:t>
            </a:r>
            <a:r>
              <a:rPr lang="en-US" dirty="0" err="1"/>
              <a:t>HaystackHttps</a:t>
            </a:r>
            <a:r>
              <a:rPr lang="en-US" dirty="0"/>
              <a:t>) then click </a:t>
            </a:r>
            <a:r>
              <a:rPr lang="en-US" dirty="0">
                <a:solidFill>
                  <a:schemeClr val="accent2"/>
                </a:solidFill>
              </a:rPr>
              <a:t>Ok</a:t>
            </a:r>
            <a:r>
              <a:rPr lang="en-US" dirty="0"/>
              <a:t>.</a:t>
            </a:r>
          </a:p>
          <a:p>
            <a:r>
              <a:rPr lang="en-US" dirty="0"/>
              <a:t>When troubleshooting a Haystack connection, try using the </a:t>
            </a:r>
            <a:r>
              <a:rPr lang="en-US" dirty="0">
                <a:solidFill>
                  <a:schemeClr val="accent2"/>
                </a:solidFill>
              </a:rPr>
              <a:t>/about</a:t>
            </a:r>
            <a:r>
              <a:rPr lang="en-US" dirty="0"/>
              <a:t> path.</a:t>
            </a:r>
          </a:p>
          <a:p>
            <a:pPr lvl="1"/>
            <a:r>
              <a:rPr lang="en-US" dirty="0"/>
              <a:t>https://</a:t>
            </a:r>
            <a:r>
              <a:rPr lang="en-US" dirty="0" err="1"/>
              <a:t>address:port</a:t>
            </a:r>
            <a:r>
              <a:rPr lang="en-US" dirty="0"/>
              <a:t>/haystack/about</a:t>
            </a:r>
          </a:p>
          <a:p>
            <a:pPr lvl="1"/>
            <a:r>
              <a:rPr lang="en-US" dirty="0"/>
              <a:t>https://</a:t>
            </a:r>
            <a:r>
              <a:rPr lang="en-US" dirty="0" err="1"/>
              <a:t>skysparkHost:port</a:t>
            </a:r>
            <a:r>
              <a:rPr lang="en-US" dirty="0"/>
              <a:t>/</a:t>
            </a:r>
            <a:r>
              <a:rPr lang="en-US" dirty="0" err="1"/>
              <a:t>api</a:t>
            </a:r>
            <a:r>
              <a:rPr lang="en-US" dirty="0"/>
              <a:t>/[project]/about</a:t>
            </a:r>
          </a:p>
        </p:txBody>
      </p:sp>
      <p:sp>
        <p:nvSpPr>
          <p:cNvPr id="2" name="Slide Number Placeholder 1">
            <a:extLst>
              <a:ext uri="{FF2B5EF4-FFF2-40B4-BE49-F238E27FC236}">
                <a16:creationId xmlns:a16="http://schemas.microsoft.com/office/drawing/2014/main" id="{5391BBF5-F38D-0949-93A2-CBE6EEFA54DF}"/>
              </a:ext>
            </a:extLst>
          </p:cNvPr>
          <p:cNvSpPr>
            <a:spLocks noGrp="1"/>
          </p:cNvSpPr>
          <p:nvPr>
            <p:ph type="sldNum" sz="quarter" idx="10"/>
          </p:nvPr>
        </p:nvSpPr>
        <p:spPr/>
        <p:txBody>
          <a:bodyPr/>
          <a:lstStyle/>
          <a:p>
            <a:fld id="{883367F5-4E0A-4145-89EF-EB14BF69BB05}" type="slidenum">
              <a:rPr lang="en-US" smtClean="0"/>
              <a:t>9</a:t>
            </a:fld>
            <a:endParaRPr lang="en-US"/>
          </a:p>
        </p:txBody>
      </p:sp>
      <p:grpSp>
        <p:nvGrpSpPr>
          <p:cNvPr id="13" name="Group 12">
            <a:extLst>
              <a:ext uri="{FF2B5EF4-FFF2-40B4-BE49-F238E27FC236}">
                <a16:creationId xmlns:a16="http://schemas.microsoft.com/office/drawing/2014/main" id="{0D698CA6-91E6-A649-9010-EF69DC11998F}"/>
              </a:ext>
            </a:extLst>
          </p:cNvPr>
          <p:cNvGrpSpPr/>
          <p:nvPr/>
        </p:nvGrpSpPr>
        <p:grpSpPr>
          <a:xfrm>
            <a:off x="12109541" y="138892"/>
            <a:ext cx="973945" cy="1240645"/>
            <a:chOff x="12109541" y="138892"/>
            <a:chExt cx="973945" cy="1240645"/>
          </a:xfrm>
        </p:grpSpPr>
        <p:pic>
          <p:nvPicPr>
            <p:cNvPr id="16" name="Graphic 15">
              <a:extLst>
                <a:ext uri="{FF2B5EF4-FFF2-40B4-BE49-F238E27FC236}">
                  <a16:creationId xmlns:a16="http://schemas.microsoft.com/office/drawing/2014/main" id="{2386AE6D-4C17-D643-B2BF-C02DDE5BAF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138892"/>
              <a:ext cx="973945" cy="973945"/>
            </a:xfrm>
            <a:prstGeom prst="rect">
              <a:avLst/>
            </a:prstGeom>
          </p:spPr>
        </p:pic>
        <p:sp>
          <p:nvSpPr>
            <p:cNvPr id="18" name="TextBox 17">
              <a:extLst>
                <a:ext uri="{FF2B5EF4-FFF2-40B4-BE49-F238E27FC236}">
                  <a16:creationId xmlns:a16="http://schemas.microsoft.com/office/drawing/2014/main" id="{7D3B2345-2025-5A4A-BD3A-67E3E26D30E8}"/>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9" name="Rectangle 2">
            <a:extLst>
              <a:ext uri="{FF2B5EF4-FFF2-40B4-BE49-F238E27FC236}">
                <a16:creationId xmlns:a16="http://schemas.microsoft.com/office/drawing/2014/main" id="{5945F1FF-DB32-DC40-84CE-B4B7E660180A}"/>
              </a:ext>
            </a:extLst>
          </p:cNvPr>
          <p:cNvSpPr txBox="1">
            <a:spLocks noChangeArrowheads="1"/>
          </p:cNvSpPr>
          <p:nvPr/>
        </p:nvSpPr>
        <p:spPr bwMode="auto">
          <a:xfrm>
            <a:off x="-1" y="6675437"/>
            <a:ext cx="13349287" cy="411163"/>
          </a:xfrm>
          <a:prstGeom prst="rect">
            <a:avLst/>
          </a:prstGeom>
          <a:noFill/>
          <a:ln w="9525">
            <a:noFill/>
            <a:round/>
            <a:headEnd/>
            <a:tailEnd/>
          </a:ln>
          <a:effectLst/>
        </p:spPr>
        <p:txBody>
          <a:bodyPr vert="horz" wrap="square" lIns="0" tIns="28224" rIns="0" bIns="0" numCol="1" anchor="t" anchorCtr="0" compatLnSpc="1">
            <a:prstTxWarp prst="textNoShape">
              <a:avLst/>
            </a:prstTxWarp>
          </a:bodyPr>
          <a:lst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107950" indent="0" algn="ct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latin typeface="Avenir Book" panose="02000503020000020003" pitchFamily="2" charset="0"/>
              </a:rPr>
              <a:t>Haystack Connector Documentation: </a:t>
            </a:r>
            <a:r>
              <a:rPr lang="en-US" sz="2400" u="sng" kern="0" dirty="0">
                <a:solidFill>
                  <a:srgbClr val="3557E0"/>
                </a:solidFill>
                <a:latin typeface="Avenir Book" panose="02000503020000020003" pitchFamily="2" charset="0"/>
              </a:rPr>
              <a:t>https://</a:t>
            </a:r>
            <a:r>
              <a:rPr lang="en-US" sz="2400" u="sng" kern="0" dirty="0" err="1">
                <a:solidFill>
                  <a:srgbClr val="3557E0"/>
                </a:solidFill>
                <a:latin typeface="Avenir Book" panose="02000503020000020003" pitchFamily="2" charset="0"/>
              </a:rPr>
              <a:t>skyfoundry.com</a:t>
            </a:r>
            <a:r>
              <a:rPr lang="en-US" sz="2400" u="sng" kern="0" dirty="0">
                <a:solidFill>
                  <a:srgbClr val="3557E0"/>
                </a:solidFill>
                <a:latin typeface="Avenir Book" panose="02000503020000020003" pitchFamily="2" charset="0"/>
              </a:rPr>
              <a:t>/doc/</a:t>
            </a:r>
            <a:r>
              <a:rPr lang="en-US" sz="2400" u="sng" kern="0" dirty="0" err="1">
                <a:solidFill>
                  <a:srgbClr val="3557E0"/>
                </a:solidFill>
                <a:latin typeface="Avenir Book" panose="02000503020000020003" pitchFamily="2" charset="0"/>
              </a:rPr>
              <a:t>ext</a:t>
            </a:r>
            <a:r>
              <a:rPr lang="en-US" sz="2400" u="sng" kern="0" dirty="0">
                <a:solidFill>
                  <a:srgbClr val="3557E0"/>
                </a:solidFill>
                <a:latin typeface="Avenir Book" panose="02000503020000020003" pitchFamily="2" charset="0"/>
              </a:rPr>
              <a:t>-haystack/</a:t>
            </a:r>
            <a:r>
              <a:rPr lang="en-US" sz="2400" u="sng" kern="0" dirty="0" err="1">
                <a:solidFill>
                  <a:srgbClr val="3557E0"/>
                </a:solidFill>
                <a:latin typeface="Avenir Book" panose="02000503020000020003" pitchFamily="2" charset="0"/>
              </a:rPr>
              <a:t>doc#overview</a:t>
            </a:r>
            <a:endParaRPr lang="en-US" sz="2400" u="sng" kern="0" dirty="0">
              <a:solidFill>
                <a:srgbClr val="3557E0"/>
              </a:solidFill>
              <a:latin typeface="Avenir Book" panose="02000503020000020003" pitchFamily="2" charset="0"/>
            </a:endParaRPr>
          </a:p>
        </p:txBody>
      </p:sp>
    </p:spTree>
    <p:extLst>
      <p:ext uri="{BB962C8B-B14F-4D97-AF65-F5344CB8AC3E}">
        <p14:creationId xmlns:p14="http://schemas.microsoft.com/office/powerpoint/2010/main" val="1441371246"/>
      </p:ext>
    </p:extLst>
  </p:cSld>
  <p:clrMapOvr>
    <a:masterClrMapping/>
  </p:clrMapOvr>
</p:sld>
</file>

<file path=ppt/theme/theme1.xml><?xml version="1.0" encoding="utf-8"?>
<a:theme xmlns:a="http://schemas.openxmlformats.org/drawingml/2006/main" name="Content 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US" sz="1800" b="0" i="0" u="none" strike="noStrike" cap="none" normalizeH="0" baseline="0" smtClean="0">
            <a:ln>
              <a:noFill/>
            </a:ln>
            <a:effectLst/>
            <a:latin typeface="Arial"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US" sz="1800" b="0" i="0" u="none" strike="noStrike" cap="none" normalizeH="0" baseline="0" smtClean="0">
            <a:ln>
              <a:noFill/>
            </a:ln>
            <a:effectLst/>
            <a:latin typeface="Arial"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or Section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F3BF1F6716674AB34901E72E52D5D4" ma:contentTypeVersion="13" ma:contentTypeDescription="Create a new document." ma:contentTypeScope="" ma:versionID="fe504329b01d7df735d01705c775929f">
  <xsd:schema xmlns:xsd="http://www.w3.org/2001/XMLSchema" xmlns:xs="http://www.w3.org/2001/XMLSchema" xmlns:p="http://schemas.microsoft.com/office/2006/metadata/properties" xmlns:ns2="395daf9e-a8d8-4e7e-ac92-bd2f22cabde2" xmlns:ns3="a88927f0-ce0c-459e-bde8-51ff498444af" targetNamespace="http://schemas.microsoft.com/office/2006/metadata/properties" ma:root="true" ma:fieldsID="1417f564ef4e98f4bb6f483eb533c071" ns2:_="" ns3:_="">
    <xsd:import namespace="395daf9e-a8d8-4e7e-ac92-bd2f22cabde2"/>
    <xsd:import namespace="a88927f0-ce0c-459e-bde8-51ff498444a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Description0" minOccurs="0"/>
                <xsd:element ref="ns3:MediaServiceEventHashCode" minOccurs="0"/>
                <xsd:element ref="ns3:MediaServiceGenerationTime"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daf9e-a8d8-4e7e-ac92-bd2f22cabde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8927f0-ce0c-459e-bde8-51ff498444a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Description0" ma:index="14" nillable="true" ma:displayName="Description" ma:internalName="Description0">
      <xsd:simpleType>
        <xsd:restriction base="dms:Text">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a88927f0-ce0c-459e-bde8-51ff498444af" xsi:nil="true"/>
  </documentManagement>
</p:properties>
</file>

<file path=customXml/itemProps1.xml><?xml version="1.0" encoding="utf-8"?>
<ds:datastoreItem xmlns:ds="http://schemas.openxmlformats.org/officeDocument/2006/customXml" ds:itemID="{C431426D-D5FB-4C8B-96C7-D8D905DDFCAC}"/>
</file>

<file path=customXml/itemProps2.xml><?xml version="1.0" encoding="utf-8"?>
<ds:datastoreItem xmlns:ds="http://schemas.openxmlformats.org/officeDocument/2006/customXml" ds:itemID="{6DFBEB8B-A699-4C56-8712-A25F32677580}"/>
</file>

<file path=customXml/itemProps3.xml><?xml version="1.0" encoding="utf-8"?>
<ds:datastoreItem xmlns:ds="http://schemas.openxmlformats.org/officeDocument/2006/customXml" ds:itemID="{B1CED05C-2D50-4DAF-A3C9-E8EBDA54F70E}"/>
</file>

<file path=docProps/app.xml><?xml version="1.0" encoding="utf-8"?>
<Properties xmlns="http://schemas.openxmlformats.org/officeDocument/2006/extended-properties" xmlns:vt="http://schemas.openxmlformats.org/officeDocument/2006/docPropsVTypes">
  <Template>template</Template>
  <TotalTime>33203</TotalTime>
  <Words>2429</Words>
  <Application>Microsoft Macintosh PowerPoint</Application>
  <PresentationFormat>Custom</PresentationFormat>
  <Paragraphs>365</Paragraphs>
  <Slides>39</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Arial</vt:lpstr>
      <vt:lpstr>Avenir Book</vt:lpstr>
      <vt:lpstr>Calibri</vt:lpstr>
      <vt:lpstr>Consolas</vt:lpstr>
      <vt:lpstr>Times New Roman</vt:lpstr>
      <vt:lpstr>Wingdings</vt:lpstr>
      <vt:lpstr>Content Template</vt:lpstr>
      <vt:lpstr>Title or Section Slide Template</vt:lpstr>
      <vt:lpstr>PowerPoint Presentation</vt:lpstr>
      <vt:lpstr>Introduction</vt:lpstr>
      <vt:lpstr>SkySpark Connector Framework</vt:lpstr>
      <vt:lpstr>Protocols</vt:lpstr>
      <vt:lpstr>PowerPoint Presentation</vt:lpstr>
      <vt:lpstr>Haystack REST API</vt:lpstr>
      <vt:lpstr>Adding a Connector to a Project</vt:lpstr>
      <vt:lpstr>Configuring SkySpark Connector</vt:lpstr>
      <vt:lpstr>Best Practices for Haystack Connectors</vt:lpstr>
      <vt:lpstr>Introducing the Connector Tree</vt:lpstr>
      <vt:lpstr>PowerPoint Presentation</vt:lpstr>
      <vt:lpstr>Defining the project data model</vt:lpstr>
      <vt:lpstr>Create a local SkySpark equip record</vt:lpstr>
      <vt:lpstr>Bind Remote point to local SkySpark project</vt:lpstr>
      <vt:lpstr>Automatically Create local SkySpark point</vt:lpstr>
      <vt:lpstr>PowerPoint Presentation</vt:lpstr>
      <vt:lpstr>Syncing History from Remote Device</vt:lpstr>
      <vt:lpstr>Viewing Historical Data</vt:lpstr>
      <vt:lpstr>Synching Histories with a Connector</vt:lpstr>
      <vt:lpstr>Enable Task Ext to Automate History Sync</vt:lpstr>
      <vt:lpstr>Creating a Task to Automate History Sync</vt:lpstr>
      <vt:lpstr>Creating a Job to Automate History Sync</vt:lpstr>
      <vt:lpstr>PowerPoint Presentation</vt:lpstr>
      <vt:lpstr>Trending (Live Collection)</vt:lpstr>
      <vt:lpstr>Best Practices for Collecting History </vt:lpstr>
      <vt:lpstr>PowerPoint Presentation</vt:lpstr>
      <vt:lpstr>Connector Details</vt:lpstr>
      <vt:lpstr>Point Details</vt:lpstr>
      <vt:lpstr>Point Details curStatus Values</vt:lpstr>
      <vt:lpstr>Additional Point Details</vt:lpstr>
      <vt:lpstr>Tuning Manager</vt:lpstr>
      <vt:lpstr>PowerPoint Presentation</vt:lpstr>
      <vt:lpstr>Connecting SkySpark to BACnet Devices</vt:lpstr>
      <vt:lpstr>BACnet Connector Overview</vt:lpstr>
      <vt:lpstr>PowerPoint Presentation</vt:lpstr>
      <vt:lpstr>PowerPoint Presentation</vt:lpstr>
      <vt:lpstr>Monitor App</vt:lpstr>
      <vt:lpstr>Configure Default View for Monitor App</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Brian Frank</dc:creator>
  <cp:lastModifiedBy>Ross Schwalm</cp:lastModifiedBy>
  <cp:revision>1160</cp:revision>
  <cp:lastPrinted>2017-03-24T17:23:41Z</cp:lastPrinted>
  <dcterms:created xsi:type="dcterms:W3CDTF">2014-12-03T17:51:02Z</dcterms:created>
  <dcterms:modified xsi:type="dcterms:W3CDTF">2020-06-04T16:35:45Z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0x0101003FF3BF1F6716674AB34901E72E52D5D4</vt:lpwstr>
  </property>
</Properties>
</file>